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36"/>
  </p:handoutMasterIdLst>
  <p:sldIdLst>
    <p:sldId id="283" r:id="rId2"/>
    <p:sldId id="323" r:id="rId3"/>
    <p:sldId id="264" r:id="rId4"/>
    <p:sldId id="317" r:id="rId5"/>
    <p:sldId id="261" r:id="rId6"/>
    <p:sldId id="324" r:id="rId7"/>
    <p:sldId id="285" r:id="rId8"/>
    <p:sldId id="321" r:id="rId9"/>
    <p:sldId id="322" r:id="rId10"/>
    <p:sldId id="257" r:id="rId11"/>
    <p:sldId id="326" r:id="rId12"/>
    <p:sldId id="259" r:id="rId13"/>
    <p:sldId id="328" r:id="rId14"/>
    <p:sldId id="267" r:id="rId15"/>
    <p:sldId id="274" r:id="rId16"/>
    <p:sldId id="269" r:id="rId17"/>
    <p:sldId id="325" r:id="rId18"/>
    <p:sldId id="271" r:id="rId19"/>
    <p:sldId id="327" r:id="rId20"/>
    <p:sldId id="286" r:id="rId21"/>
    <p:sldId id="277" r:id="rId22"/>
    <p:sldId id="282" r:id="rId23"/>
    <p:sldId id="310" r:id="rId24"/>
    <p:sldId id="287" r:id="rId25"/>
    <p:sldId id="288" r:id="rId26"/>
    <p:sldId id="297" r:id="rId27"/>
    <p:sldId id="300" r:id="rId28"/>
    <p:sldId id="289" r:id="rId29"/>
    <p:sldId id="290" r:id="rId30"/>
    <p:sldId id="293" r:id="rId31"/>
    <p:sldId id="294" r:id="rId32"/>
    <p:sldId id="329" r:id="rId33"/>
    <p:sldId id="331" r:id="rId34"/>
    <p:sldId id="330"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520000"/>
    <a:srgbClr val="EDEDE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72" autoAdjust="0"/>
    <p:restoredTop sz="94660"/>
  </p:normalViewPr>
  <p:slideViewPr>
    <p:cSldViewPr snapToGrid="0" snapToObjects="1">
      <p:cViewPr varScale="1">
        <p:scale>
          <a:sx n="84" d="100"/>
          <a:sy n="84" d="100"/>
        </p:scale>
        <p:origin x="-1618" y="-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8521FD6-A3F8-9A48-B5AD-36A39411D519}" type="datetimeFigureOut">
              <a:rPr lang="en-US" smtClean="0"/>
              <a:pPr/>
              <a:t>6/25/2012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4E681AE-C2DF-5A46-B8A0-840602B9307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193E91-885F-354F-AE81-49D5847CACAE}" type="datetimeFigureOut">
              <a:rPr lang="en-US" smtClean="0"/>
              <a:pPr/>
              <a:t>6/25/2012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7C056-04B2-4F4D-BAA8-B56B7CF06CC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193E91-885F-354F-AE81-49D5847CACAE}" type="datetimeFigureOut">
              <a:rPr lang="en-US" smtClean="0"/>
              <a:pPr/>
              <a:t>6/25/2012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7C056-04B2-4F4D-BAA8-B56B7CF06C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193E91-885F-354F-AE81-49D5847CACAE}" type="datetimeFigureOut">
              <a:rPr lang="en-US" smtClean="0"/>
              <a:pPr/>
              <a:t>6/25/2012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7C056-04B2-4F4D-BAA8-B56B7CF06C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193E91-885F-354F-AE81-49D5847CACAE}" type="datetimeFigureOut">
              <a:rPr lang="en-US" smtClean="0"/>
              <a:pPr/>
              <a:t>6/25/2012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7C056-04B2-4F4D-BAA8-B56B7CF06C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193E91-885F-354F-AE81-49D5847CACAE}" type="datetimeFigureOut">
              <a:rPr lang="en-US" smtClean="0"/>
              <a:pPr/>
              <a:t>6/25/2012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7C056-04B2-4F4D-BAA8-B56B7CF06C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193E91-885F-354F-AE81-49D5847CACAE}" type="datetimeFigureOut">
              <a:rPr lang="en-US" smtClean="0"/>
              <a:pPr/>
              <a:t>6/25/2012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7C056-04B2-4F4D-BAA8-B56B7CF06CC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193E91-885F-354F-AE81-49D5847CACAE}" type="datetimeFigureOut">
              <a:rPr lang="en-US" smtClean="0"/>
              <a:pPr/>
              <a:t>6/25/2012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77C056-04B2-4F4D-BAA8-B56B7CF06CC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193E91-885F-354F-AE81-49D5847CACAE}" type="datetimeFigureOut">
              <a:rPr lang="en-US" smtClean="0"/>
              <a:pPr/>
              <a:t>6/25/2012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77C056-04B2-4F4D-BAA8-B56B7CF06C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93E91-885F-354F-AE81-49D5847CACAE}" type="datetimeFigureOut">
              <a:rPr lang="en-US" smtClean="0"/>
              <a:pPr/>
              <a:t>6/25/2012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77C056-04B2-4F4D-BAA8-B56B7CF06C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193E91-885F-354F-AE81-49D5847CACAE}" type="datetimeFigureOut">
              <a:rPr lang="en-US" smtClean="0"/>
              <a:pPr/>
              <a:t>6/25/2012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7C056-04B2-4F4D-BAA8-B56B7CF06C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193E91-885F-354F-AE81-49D5847CACAE}" type="datetimeFigureOut">
              <a:rPr lang="en-US" smtClean="0"/>
              <a:pPr/>
              <a:t>6/25/2012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7C056-04B2-4F4D-BAA8-B56B7CF06C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93E91-885F-354F-AE81-49D5847CACAE}" type="datetimeFigureOut">
              <a:rPr lang="en-US" smtClean="0"/>
              <a:pPr/>
              <a:t>6/25/2012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7C056-04B2-4F4D-BAA8-B56B7CF06CC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gabelliconnect.co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abelliconnect.com/wp-content/uploads/2011/09/greer2.jpg" TargetMode="Externa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gabelliconnect.com/wp-content/uploads/2011/09/DSC_0007_MV_CVSZQKCKEKCY.jpg"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6243" y="1509174"/>
            <a:ext cx="6129747" cy="3975386"/>
          </a:xfrm>
          <a:prstGeom prst="rect">
            <a:avLst/>
          </a:prstGeom>
          <a:noFill/>
          <a:ln w="101600" cmpd="dbl">
            <a:solidFill>
              <a:srgbClr val="5C010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GSBbannerseal_2inches.jpg"/>
          <p:cNvPicPr>
            <a:picLocks noChangeAspect="1"/>
          </p:cNvPicPr>
          <p:nvPr/>
        </p:nvPicPr>
        <p:blipFill>
          <a:blip r:embed="rId2"/>
          <a:stretch>
            <a:fillRect/>
          </a:stretch>
        </p:blipFill>
        <p:spPr>
          <a:xfrm>
            <a:off x="657150" y="497941"/>
            <a:ext cx="1828800" cy="2365248"/>
          </a:xfrm>
          <a:prstGeom prst="rect">
            <a:avLst/>
          </a:prstGeom>
        </p:spPr>
      </p:pic>
      <p:sp>
        <p:nvSpPr>
          <p:cNvPr id="6" name="TextBox 5"/>
          <p:cNvSpPr txBox="1"/>
          <p:nvPr/>
        </p:nvSpPr>
        <p:spPr>
          <a:xfrm>
            <a:off x="2227326" y="2723879"/>
            <a:ext cx="4767581" cy="1446550"/>
          </a:xfrm>
          <a:prstGeom prst="rect">
            <a:avLst/>
          </a:prstGeom>
          <a:noFill/>
        </p:spPr>
        <p:txBody>
          <a:bodyPr wrap="square" rtlCol="0">
            <a:spAutoFit/>
          </a:bodyPr>
          <a:lstStyle/>
          <a:p>
            <a:pPr algn="ctr"/>
            <a:r>
              <a:rPr lang="en-US" sz="4400" dirty="0" smtClean="0"/>
              <a:t>The </a:t>
            </a:r>
            <a:r>
              <a:rPr lang="en-US" sz="4400" dirty="0" err="1" smtClean="0"/>
              <a:t>Gabelli</a:t>
            </a:r>
            <a:r>
              <a:rPr lang="en-US" sz="4400" dirty="0" smtClean="0"/>
              <a:t> School</a:t>
            </a:r>
          </a:p>
          <a:p>
            <a:pPr algn="ctr"/>
            <a:r>
              <a:rPr lang="en-US" sz="4400" dirty="0" smtClean="0"/>
              <a:t>at a Glance</a:t>
            </a:r>
            <a:endParaRPr lang="en-US" sz="4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376" y="386496"/>
            <a:ext cx="8338665" cy="6091910"/>
          </a:xfrm>
          <a:prstGeom prst="rect">
            <a:avLst/>
          </a:prstGeom>
          <a:noFill/>
          <a:ln w="63500" cap="flat" cmpd="dbl" algn="ctr">
            <a:solidFill>
              <a:srgbClr val="52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662674" y="478515"/>
            <a:ext cx="7950494" cy="773478"/>
          </a:xfrm>
        </p:spPr>
        <p:txBody>
          <a:bodyPr>
            <a:normAutofit/>
          </a:bodyPr>
          <a:lstStyle/>
          <a:p>
            <a:pPr algn="l"/>
            <a:r>
              <a:rPr lang="en-US" sz="3600" b="1" dirty="0" smtClean="0">
                <a:latin typeface="Calibri"/>
                <a:cs typeface="Calibri"/>
              </a:rPr>
              <a:t>Gabelli at a glance: Class of 2016</a:t>
            </a:r>
            <a:endParaRPr lang="en-US" sz="3600" b="1" dirty="0">
              <a:latin typeface="Calibri"/>
              <a:cs typeface="Calibri"/>
            </a:endParaRPr>
          </a:p>
        </p:txBody>
      </p:sp>
      <p:sp>
        <p:nvSpPr>
          <p:cNvPr id="8" name="Content Placeholder 7"/>
          <p:cNvSpPr>
            <a:spLocks noGrp="1"/>
          </p:cNvSpPr>
          <p:nvPr>
            <p:ph idx="1"/>
          </p:nvPr>
        </p:nvSpPr>
        <p:spPr>
          <a:xfrm>
            <a:off x="662674" y="1397746"/>
            <a:ext cx="7950494" cy="2835304"/>
          </a:xfrm>
        </p:spPr>
        <p:txBody>
          <a:bodyPr>
            <a:normAutofit/>
          </a:bodyPr>
          <a:lstStyle/>
          <a:p>
            <a:pPr marL="0">
              <a:buNone/>
            </a:pPr>
            <a:r>
              <a:rPr lang="en-US" sz="2400" b="1" dirty="0" smtClean="0"/>
              <a:t>Freshman class enrollment: </a:t>
            </a:r>
            <a:r>
              <a:rPr lang="en-US" sz="2400" dirty="0" smtClean="0"/>
              <a:t>423</a:t>
            </a:r>
          </a:p>
          <a:p>
            <a:pPr marL="0">
              <a:buNone/>
            </a:pPr>
            <a:r>
              <a:rPr lang="en-US" sz="2400" b="1" dirty="0" smtClean="0"/>
              <a:t>Average SAT score: </a:t>
            </a:r>
            <a:r>
              <a:rPr lang="en-US" sz="2400" dirty="0" smtClean="0"/>
              <a:t>1265</a:t>
            </a:r>
          </a:p>
          <a:p>
            <a:pPr marL="0">
              <a:buNone/>
            </a:pPr>
            <a:r>
              <a:rPr lang="en-US" sz="2400" b="1" dirty="0" smtClean="0"/>
              <a:t>International students:</a:t>
            </a:r>
            <a:r>
              <a:rPr lang="en-US" sz="2400" dirty="0" smtClean="0"/>
              <a:t> 9%</a:t>
            </a:r>
          </a:p>
          <a:p>
            <a:pPr marL="0">
              <a:buNone/>
            </a:pPr>
            <a:r>
              <a:rPr lang="en-US" sz="2400" b="1" dirty="0" smtClean="0"/>
              <a:t>Countries represented:</a:t>
            </a:r>
          </a:p>
          <a:p>
            <a:pPr marL="0">
              <a:buNone/>
            </a:pPr>
            <a:endParaRPr lang="en-US" sz="2400" dirty="0"/>
          </a:p>
        </p:txBody>
      </p:sp>
      <p:sp>
        <p:nvSpPr>
          <p:cNvPr id="5" name="TextBox 4"/>
          <p:cNvSpPr txBox="1"/>
          <p:nvPr/>
        </p:nvSpPr>
        <p:spPr>
          <a:xfrm>
            <a:off x="1214905" y="3476533"/>
            <a:ext cx="7186711" cy="1785104"/>
          </a:xfrm>
          <a:prstGeom prst="rect">
            <a:avLst/>
          </a:prstGeom>
          <a:noFill/>
        </p:spPr>
        <p:txBody>
          <a:bodyPr wrap="square" numCol="3" rtlCol="0">
            <a:spAutoFit/>
          </a:bodyPr>
          <a:lstStyle/>
          <a:p>
            <a:r>
              <a:rPr lang="en-US" sz="2200" dirty="0" smtClean="0"/>
              <a:t>China</a:t>
            </a:r>
          </a:p>
          <a:p>
            <a:r>
              <a:rPr lang="en-US" sz="2200" dirty="0" smtClean="0"/>
              <a:t>Colombia</a:t>
            </a:r>
          </a:p>
          <a:p>
            <a:r>
              <a:rPr lang="en-US" sz="2200" dirty="0" smtClean="0"/>
              <a:t>France</a:t>
            </a:r>
          </a:p>
          <a:p>
            <a:r>
              <a:rPr lang="en-US" sz="2200" dirty="0" smtClean="0"/>
              <a:t>Guatemala</a:t>
            </a:r>
          </a:p>
          <a:p>
            <a:r>
              <a:rPr lang="en-US" sz="2200" dirty="0" smtClean="0"/>
              <a:t>Hong Kong</a:t>
            </a:r>
          </a:p>
          <a:p>
            <a:r>
              <a:rPr lang="en-US" sz="2200" dirty="0" smtClean="0"/>
              <a:t>India</a:t>
            </a:r>
          </a:p>
          <a:p>
            <a:r>
              <a:rPr lang="en-US" sz="2200" dirty="0" smtClean="0"/>
              <a:t>Indonesia</a:t>
            </a:r>
          </a:p>
          <a:p>
            <a:r>
              <a:rPr lang="en-US" sz="2200" dirty="0" smtClean="0"/>
              <a:t>Italy</a:t>
            </a:r>
          </a:p>
          <a:p>
            <a:r>
              <a:rPr lang="en-US" sz="2200" dirty="0" smtClean="0"/>
              <a:t>Japan</a:t>
            </a:r>
          </a:p>
          <a:p>
            <a:r>
              <a:rPr lang="en-US" sz="2200" dirty="0" smtClean="0"/>
              <a:t>Mexico</a:t>
            </a:r>
          </a:p>
          <a:p>
            <a:r>
              <a:rPr lang="en-US" sz="2200" dirty="0" smtClean="0"/>
              <a:t>Philippines</a:t>
            </a:r>
          </a:p>
          <a:p>
            <a:r>
              <a:rPr lang="en-US" sz="2200" dirty="0" smtClean="0"/>
              <a:t>Singapore</a:t>
            </a:r>
          </a:p>
          <a:p>
            <a:r>
              <a:rPr lang="en-US" sz="2200" dirty="0" smtClean="0"/>
              <a:t>Switzerland</a:t>
            </a:r>
          </a:p>
          <a:p>
            <a:r>
              <a:rPr lang="en-US" sz="2200" dirty="0" smtClean="0"/>
              <a:t>Taiwan</a:t>
            </a:r>
          </a:p>
          <a:p>
            <a:r>
              <a:rPr lang="en-US" sz="2200" dirty="0" smtClean="0"/>
              <a:t>Venezuela</a:t>
            </a:r>
            <a:endParaRPr lang="en-US" sz="2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376" y="386496"/>
            <a:ext cx="8338665" cy="6091910"/>
          </a:xfrm>
          <a:prstGeom prst="rect">
            <a:avLst/>
          </a:prstGeom>
          <a:noFill/>
          <a:ln w="63500" cap="flat" cmpd="dbl" algn="ctr">
            <a:solidFill>
              <a:srgbClr val="52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436349" y="478515"/>
            <a:ext cx="7950494" cy="773478"/>
          </a:xfrm>
        </p:spPr>
        <p:txBody>
          <a:bodyPr>
            <a:normAutofit/>
          </a:bodyPr>
          <a:lstStyle/>
          <a:p>
            <a:pPr algn="l"/>
            <a:r>
              <a:rPr lang="en-US" sz="3600" b="1" dirty="0" smtClean="0">
                <a:latin typeface="Calibri"/>
                <a:cs typeface="Calibri"/>
              </a:rPr>
              <a:t>Graduation Requirements</a:t>
            </a:r>
            <a:endParaRPr lang="en-US" sz="3600" b="1" dirty="0">
              <a:latin typeface="Calibri"/>
              <a:cs typeface="Calibri"/>
            </a:endParaRPr>
          </a:p>
        </p:txBody>
      </p:sp>
      <p:sp>
        <p:nvSpPr>
          <p:cNvPr id="6" name="TextBox 5"/>
          <p:cNvSpPr txBox="1"/>
          <p:nvPr/>
        </p:nvSpPr>
        <p:spPr>
          <a:xfrm>
            <a:off x="631595" y="1259757"/>
            <a:ext cx="8230029" cy="6063198"/>
          </a:xfrm>
          <a:prstGeom prst="rect">
            <a:avLst/>
          </a:prstGeom>
          <a:noFill/>
        </p:spPr>
        <p:txBody>
          <a:bodyPr wrap="square" numCol="1" rtlCol="0">
            <a:spAutoFit/>
          </a:bodyPr>
          <a:lstStyle/>
          <a:p>
            <a:pPr indent="-320040">
              <a:buFont typeface="Arial" pitchFamily="34" charset="0"/>
              <a:buChar char="•"/>
            </a:pPr>
            <a:r>
              <a:rPr lang="en-US" sz="2000" dirty="0" smtClean="0"/>
              <a:t>40 Classes, each at least 3 credits</a:t>
            </a:r>
          </a:p>
          <a:p>
            <a:pPr indent="-320040">
              <a:buFont typeface="Arial" pitchFamily="34" charset="0"/>
              <a:buChar char="•"/>
            </a:pPr>
            <a:r>
              <a:rPr lang="en-US" sz="2000" dirty="0" smtClean="0"/>
              <a:t>120 Credits</a:t>
            </a:r>
          </a:p>
          <a:p>
            <a:pPr lvl="2" indent="-320040">
              <a:buFont typeface="Arial" pitchFamily="34" charset="0"/>
              <a:buChar char="•"/>
            </a:pPr>
            <a:r>
              <a:rPr lang="en-US" sz="2000" dirty="0" smtClean="0"/>
              <a:t>Note: Students intending for CPA need 150 credits</a:t>
            </a:r>
          </a:p>
          <a:p>
            <a:pPr indent="-320040">
              <a:buFont typeface="Arial" pitchFamily="34" charset="0"/>
              <a:buChar char="•"/>
            </a:pPr>
            <a:r>
              <a:rPr lang="en-US" sz="2000" dirty="0" smtClean="0"/>
              <a:t>5 classes/15 credits per semester</a:t>
            </a:r>
          </a:p>
          <a:p>
            <a:pPr indent="-320040">
              <a:buFont typeface="Arial" pitchFamily="34" charset="0"/>
              <a:buChar char="•"/>
            </a:pPr>
            <a:r>
              <a:rPr lang="en-US" sz="2000" dirty="0" smtClean="0"/>
              <a:t>Course Structure:</a:t>
            </a:r>
          </a:p>
          <a:p>
            <a:pPr lvl="2" indent="-320040">
              <a:buFont typeface="Arial" pitchFamily="34" charset="0"/>
              <a:buChar char="•"/>
            </a:pPr>
            <a:r>
              <a:rPr lang="en-US" sz="1600" dirty="0" smtClean="0"/>
              <a:t>Dual Core Curriculum</a:t>
            </a:r>
          </a:p>
          <a:p>
            <a:pPr lvl="3" indent="-320040">
              <a:buFont typeface="Arial" pitchFamily="34" charset="0"/>
              <a:buChar char="•"/>
            </a:pPr>
            <a:r>
              <a:rPr lang="en-US" sz="1600" dirty="0" smtClean="0"/>
              <a:t>Liberal Arts Core</a:t>
            </a:r>
          </a:p>
          <a:p>
            <a:pPr lvl="3" indent="-320040">
              <a:buFont typeface="Arial" pitchFamily="34" charset="0"/>
              <a:buChar char="•"/>
            </a:pPr>
            <a:r>
              <a:rPr lang="en-US" sz="1600" dirty="0" smtClean="0"/>
              <a:t>Integrated Business Core</a:t>
            </a:r>
          </a:p>
          <a:p>
            <a:pPr lvl="2" indent="-320040">
              <a:buFont typeface="Arial" pitchFamily="34" charset="0"/>
              <a:buChar char="•"/>
            </a:pPr>
            <a:r>
              <a:rPr lang="en-US" sz="1600" dirty="0" smtClean="0"/>
              <a:t>Major Classes</a:t>
            </a:r>
          </a:p>
          <a:p>
            <a:pPr lvl="2" indent="-320040">
              <a:buFont typeface="Arial" pitchFamily="34" charset="0"/>
              <a:buChar char="•"/>
            </a:pPr>
            <a:r>
              <a:rPr lang="en-US" sz="1600" dirty="0" smtClean="0"/>
              <a:t>Electives</a:t>
            </a:r>
          </a:p>
          <a:p>
            <a:pPr indent="-320040">
              <a:buFont typeface="Arial" pitchFamily="34" charset="0"/>
              <a:buChar char="•"/>
            </a:pPr>
            <a:r>
              <a:rPr lang="en-US" sz="2000" dirty="0" smtClean="0"/>
              <a:t>Coming with Credits?</a:t>
            </a:r>
          </a:p>
          <a:p>
            <a:pPr lvl="2" indent="-320040">
              <a:buFont typeface="Arial" pitchFamily="34" charset="0"/>
              <a:buChar char="•"/>
            </a:pPr>
            <a:r>
              <a:rPr lang="en-US" sz="1600" dirty="0" smtClean="0"/>
              <a:t>AP Credits</a:t>
            </a:r>
          </a:p>
          <a:p>
            <a:pPr lvl="3" indent="-320040">
              <a:buFont typeface="Arial" pitchFamily="34" charset="0"/>
              <a:buChar char="•"/>
            </a:pPr>
            <a:r>
              <a:rPr lang="en-US" sz="1600" dirty="0" smtClean="0"/>
              <a:t>Need 4 or 5 on AP exam to receive credit</a:t>
            </a:r>
          </a:p>
          <a:p>
            <a:pPr lvl="4" indent="-320040">
              <a:buFont typeface="Arial" pitchFamily="34" charset="0"/>
              <a:buChar char="•"/>
            </a:pPr>
            <a:r>
              <a:rPr lang="en-US" sz="1600" dirty="0" smtClean="0"/>
              <a:t>May place out of Calculus, Microeconomics, Macroeconomics</a:t>
            </a:r>
          </a:p>
          <a:p>
            <a:pPr lvl="4" indent="-320040">
              <a:buFont typeface="Arial" pitchFamily="34" charset="0"/>
              <a:buChar char="•"/>
            </a:pPr>
            <a:r>
              <a:rPr lang="en-US" sz="1600" dirty="0" smtClean="0"/>
              <a:t>All other courses will fulfill liberal arts electives</a:t>
            </a:r>
          </a:p>
          <a:p>
            <a:pPr lvl="2" indent="-320040">
              <a:buFont typeface="Arial" pitchFamily="34" charset="0"/>
              <a:buChar char="•"/>
            </a:pPr>
            <a:r>
              <a:rPr lang="en-US" sz="1600" dirty="0" smtClean="0"/>
              <a:t>College Credit</a:t>
            </a:r>
          </a:p>
          <a:p>
            <a:pPr lvl="3" indent="-320040">
              <a:buFont typeface="Arial" pitchFamily="34" charset="0"/>
              <a:buChar char="•"/>
            </a:pPr>
            <a:r>
              <a:rPr lang="en-US" sz="1600" dirty="0" smtClean="0"/>
              <a:t>Must have been on a college campus, taught by a college professor, with other college students, and with a minimum grade requirement to be considered</a:t>
            </a:r>
          </a:p>
          <a:p>
            <a:pPr indent="-320040"/>
            <a:endParaRPr lang="en-US" sz="2000" dirty="0" smtClean="0"/>
          </a:p>
          <a:p>
            <a:pPr indent="-320040"/>
            <a:r>
              <a:rPr lang="en-US" sz="2000" dirty="0" smtClean="0"/>
              <a:t> </a:t>
            </a:r>
          </a:p>
          <a:p>
            <a:pPr indent="-320040"/>
            <a:endParaRPr lang="en-US" b="1" dirty="0" smtClean="0"/>
          </a:p>
          <a:p>
            <a:pPr indent="-320040">
              <a:buFont typeface="Arial" pitchFamily="34" charset="0"/>
              <a:buChar char="•"/>
            </a:pPr>
            <a:endParaRPr 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376" y="386496"/>
            <a:ext cx="8338665" cy="6091910"/>
          </a:xfrm>
          <a:prstGeom prst="rect">
            <a:avLst/>
          </a:prstGeom>
          <a:noFill/>
          <a:ln w="63500" cap="flat" cmpd="dbl" algn="ctr">
            <a:solidFill>
              <a:srgbClr val="52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662674" y="478515"/>
            <a:ext cx="7950494" cy="773478"/>
          </a:xfrm>
        </p:spPr>
        <p:txBody>
          <a:bodyPr>
            <a:normAutofit/>
          </a:bodyPr>
          <a:lstStyle/>
          <a:p>
            <a:pPr algn="l"/>
            <a:r>
              <a:rPr lang="en-US" sz="3600" b="1" dirty="0" smtClean="0">
                <a:latin typeface="Calibri"/>
                <a:cs typeface="Calibri"/>
              </a:rPr>
              <a:t>Degrees and majors</a:t>
            </a:r>
            <a:endParaRPr lang="en-US" sz="3600" b="1" dirty="0">
              <a:latin typeface="Calibri"/>
              <a:cs typeface="Calibri"/>
            </a:endParaRPr>
          </a:p>
        </p:txBody>
      </p:sp>
      <p:sp>
        <p:nvSpPr>
          <p:cNvPr id="8" name="Content Placeholder 7"/>
          <p:cNvSpPr>
            <a:spLocks noGrp="1"/>
          </p:cNvSpPr>
          <p:nvPr>
            <p:ph idx="1"/>
          </p:nvPr>
        </p:nvSpPr>
        <p:spPr>
          <a:xfrm>
            <a:off x="662674" y="1180473"/>
            <a:ext cx="7950494" cy="5437610"/>
          </a:xfrm>
        </p:spPr>
        <p:txBody>
          <a:bodyPr>
            <a:normAutofit/>
          </a:bodyPr>
          <a:lstStyle/>
          <a:p>
            <a:pPr marL="0">
              <a:buNone/>
            </a:pPr>
            <a:r>
              <a:rPr lang="en-US" sz="2400" b="1" dirty="0" smtClean="0"/>
              <a:t>Degree awarded: </a:t>
            </a:r>
            <a:r>
              <a:rPr lang="en-US" sz="2400" dirty="0" smtClean="0"/>
              <a:t>Bachelor of Science</a:t>
            </a:r>
          </a:p>
          <a:p>
            <a:pPr marL="0">
              <a:buNone/>
            </a:pPr>
            <a:r>
              <a:rPr lang="en-US" sz="2400" b="1" dirty="0" smtClean="0"/>
              <a:t>Majors:</a:t>
            </a:r>
          </a:p>
          <a:p>
            <a:pPr marL="400050" lvl="1"/>
            <a:r>
              <a:rPr lang="en-US" sz="2000" dirty="0" smtClean="0"/>
              <a:t>Applied Accounting and Finance</a:t>
            </a:r>
          </a:p>
          <a:p>
            <a:pPr marL="400050" lvl="1"/>
            <a:r>
              <a:rPr lang="en-US" sz="2000" dirty="0" smtClean="0"/>
              <a:t>Accounting Information Systems</a:t>
            </a:r>
          </a:p>
          <a:p>
            <a:pPr marL="400050" lvl="1"/>
            <a:r>
              <a:rPr lang="en-US" sz="2000" dirty="0" smtClean="0"/>
              <a:t>Business Administration</a:t>
            </a:r>
          </a:p>
          <a:p>
            <a:pPr marL="400050" lvl="1"/>
            <a:r>
              <a:rPr lang="en-US" sz="2000" dirty="0" smtClean="0"/>
              <a:t>Finance</a:t>
            </a:r>
          </a:p>
          <a:p>
            <a:pPr marL="400050" lvl="1"/>
            <a:r>
              <a:rPr lang="en-US" sz="2000" dirty="0" smtClean="0"/>
              <a:t>Information and Communications Systems</a:t>
            </a:r>
          </a:p>
          <a:p>
            <a:pPr marL="400050" lvl="1"/>
            <a:r>
              <a:rPr lang="en-US" sz="2000" dirty="0" smtClean="0"/>
              <a:t>Marketing</a:t>
            </a:r>
          </a:p>
          <a:p>
            <a:pPr marL="400050" lvl="1"/>
            <a:r>
              <a:rPr lang="en-US" sz="2000" dirty="0" smtClean="0"/>
              <a:t>Public Accounting</a:t>
            </a:r>
          </a:p>
          <a:p>
            <a:pPr marL="400050" lvl="1"/>
            <a:r>
              <a:rPr lang="en-US" sz="2000" dirty="0" smtClean="0"/>
              <a:t>Business Administration, with a concentration in:</a:t>
            </a:r>
          </a:p>
          <a:p>
            <a:pPr marL="400050" lvl="1"/>
            <a:endParaRPr lang="en-US" sz="2000" dirty="0" smtClean="0"/>
          </a:p>
          <a:p>
            <a:pPr marL="400050" lvl="1">
              <a:buNone/>
            </a:pPr>
            <a:endParaRPr lang="en-US" sz="2000" dirty="0" smtClean="0"/>
          </a:p>
          <a:p>
            <a:pPr marL="400050" lvl="1">
              <a:buNone/>
            </a:pPr>
            <a:endParaRPr lang="en-US" sz="2000" b="1" dirty="0" smtClean="0"/>
          </a:p>
          <a:p>
            <a:pPr marL="0" lvl="1" indent="-342900">
              <a:buNone/>
            </a:pPr>
            <a:r>
              <a:rPr lang="en-US" sz="2200" b="1" dirty="0" smtClean="0"/>
              <a:t>Students choose a major in spring Sophomore or fall Junior year.</a:t>
            </a:r>
          </a:p>
          <a:p>
            <a:pPr marL="400050" lvl="1">
              <a:buNone/>
            </a:pPr>
            <a:endParaRPr lang="en-US" sz="2000" dirty="0" smtClean="0"/>
          </a:p>
          <a:p>
            <a:pPr marL="0">
              <a:buNone/>
            </a:pPr>
            <a:endParaRPr lang="en-US" sz="2400" dirty="0"/>
          </a:p>
        </p:txBody>
      </p:sp>
      <p:sp>
        <p:nvSpPr>
          <p:cNvPr id="5" name="TextBox 4"/>
          <p:cNvSpPr txBox="1"/>
          <p:nvPr/>
        </p:nvSpPr>
        <p:spPr>
          <a:xfrm>
            <a:off x="841971" y="5006574"/>
            <a:ext cx="7920069" cy="914400"/>
          </a:xfrm>
          <a:prstGeom prst="rect">
            <a:avLst/>
          </a:prstGeom>
          <a:noFill/>
        </p:spPr>
        <p:txBody>
          <a:bodyPr wrap="square" numCol="2" rtlCol="0">
            <a:spAutoFit/>
          </a:bodyPr>
          <a:lstStyle/>
          <a:p>
            <a:pPr marL="400050" lvl="1">
              <a:buFont typeface="Arial" pitchFamily="34" charset="0"/>
              <a:buChar char="•"/>
            </a:pPr>
            <a:r>
              <a:rPr lang="en-US" sz="1500" dirty="0" smtClean="0"/>
              <a:t>Accounting</a:t>
            </a:r>
            <a:endParaRPr lang="en-US" sz="1500" i="1" dirty="0" smtClean="0"/>
          </a:p>
          <a:p>
            <a:pPr marL="400050" lvl="1">
              <a:buFont typeface="Arial" pitchFamily="34" charset="0"/>
              <a:buChar char="•"/>
            </a:pPr>
            <a:r>
              <a:rPr lang="en-US" sz="1500" dirty="0" smtClean="0"/>
              <a:t>Business Economics</a:t>
            </a:r>
          </a:p>
          <a:p>
            <a:pPr marL="400050" lvl="1">
              <a:buFont typeface="Arial" pitchFamily="34" charset="0"/>
              <a:buChar char="•"/>
            </a:pPr>
            <a:r>
              <a:rPr lang="en-US" sz="1500" dirty="0" smtClean="0"/>
              <a:t>Entrepreneurship</a:t>
            </a:r>
          </a:p>
          <a:p>
            <a:pPr marL="400050" lvl="1">
              <a:buFont typeface="Arial" pitchFamily="34" charset="0"/>
              <a:buChar char="•"/>
            </a:pPr>
            <a:r>
              <a:rPr lang="en-US" sz="1500" dirty="0" smtClean="0"/>
              <a:t>Finance</a:t>
            </a:r>
          </a:p>
          <a:p>
            <a:pPr marL="400050" lvl="1">
              <a:buFont typeface="Arial" pitchFamily="34" charset="0"/>
              <a:buChar char="•"/>
            </a:pPr>
            <a:endParaRPr lang="en-US" sz="1500" dirty="0" smtClean="0"/>
          </a:p>
          <a:p>
            <a:pPr marL="400050" lvl="1">
              <a:buFont typeface="Arial" pitchFamily="34" charset="0"/>
              <a:buChar char="•"/>
            </a:pPr>
            <a:endParaRPr lang="en-US" sz="1500" dirty="0" smtClean="0"/>
          </a:p>
          <a:p>
            <a:pPr marL="400050" lvl="1">
              <a:buFont typeface="Arial" pitchFamily="34" charset="0"/>
              <a:buChar char="•"/>
            </a:pPr>
            <a:r>
              <a:rPr lang="en-US" sz="1500" dirty="0" smtClean="0"/>
              <a:t>Information and Communications Systems</a:t>
            </a:r>
          </a:p>
          <a:p>
            <a:pPr marL="400050" lvl="1">
              <a:buFont typeface="Arial" pitchFamily="34" charset="0"/>
              <a:buChar char="•"/>
            </a:pPr>
            <a:r>
              <a:rPr lang="en-US" sz="1500" dirty="0" smtClean="0"/>
              <a:t>Marketing</a:t>
            </a:r>
          </a:p>
          <a:p>
            <a:pPr marL="400050" lvl="1">
              <a:buFont typeface="Arial" pitchFamily="34" charset="0"/>
              <a:buChar char="•"/>
            </a:pPr>
            <a:r>
              <a:rPr lang="en-US" sz="1500" dirty="0" smtClean="0"/>
              <a:t>Management</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376" y="386496"/>
            <a:ext cx="8338665" cy="6091910"/>
          </a:xfrm>
          <a:prstGeom prst="rect">
            <a:avLst/>
          </a:prstGeom>
          <a:noFill/>
          <a:ln w="63500" cap="flat" cmpd="dbl" algn="ctr">
            <a:solidFill>
              <a:srgbClr val="52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662674" y="478515"/>
            <a:ext cx="7950494" cy="773478"/>
          </a:xfrm>
        </p:spPr>
        <p:txBody>
          <a:bodyPr>
            <a:normAutofit/>
          </a:bodyPr>
          <a:lstStyle/>
          <a:p>
            <a:pPr algn="l"/>
            <a:r>
              <a:rPr lang="en-US" sz="3600" b="1" dirty="0" smtClean="0">
                <a:latin typeface="Calibri"/>
                <a:cs typeface="Calibri"/>
              </a:rPr>
              <a:t>Minors and Specializations</a:t>
            </a:r>
            <a:endParaRPr lang="en-US" sz="3600" b="1" dirty="0">
              <a:latin typeface="Calibri"/>
              <a:cs typeface="Calibri"/>
            </a:endParaRPr>
          </a:p>
        </p:txBody>
      </p:sp>
      <p:sp>
        <p:nvSpPr>
          <p:cNvPr id="8" name="Content Placeholder 7"/>
          <p:cNvSpPr>
            <a:spLocks noGrp="1"/>
          </p:cNvSpPr>
          <p:nvPr>
            <p:ph idx="1"/>
          </p:nvPr>
        </p:nvSpPr>
        <p:spPr>
          <a:xfrm>
            <a:off x="662674" y="1180473"/>
            <a:ext cx="7950494" cy="5437610"/>
          </a:xfrm>
        </p:spPr>
        <p:txBody>
          <a:bodyPr>
            <a:normAutofit/>
          </a:bodyPr>
          <a:lstStyle/>
          <a:p>
            <a:pPr marL="0">
              <a:buNone/>
            </a:pPr>
            <a:r>
              <a:rPr lang="en-US" sz="2400" b="1" dirty="0" smtClean="0"/>
              <a:t>Minors:</a:t>
            </a:r>
          </a:p>
          <a:p>
            <a:pPr>
              <a:lnSpc>
                <a:spcPct val="80000"/>
              </a:lnSpc>
              <a:buFont typeface="Arial" pitchFamily="34" charset="0"/>
              <a:buChar char="•"/>
              <a:defRPr/>
            </a:pPr>
            <a:r>
              <a:rPr lang="en-US" sz="2200" kern="0" dirty="0" smtClean="0"/>
              <a:t>Gabelli School of Business</a:t>
            </a:r>
          </a:p>
          <a:p>
            <a:pPr marL="800100" lvl="1" indent="-342900">
              <a:lnSpc>
                <a:spcPct val="80000"/>
              </a:lnSpc>
              <a:buFont typeface="Arial" pitchFamily="34" charset="0"/>
              <a:buChar char="•"/>
              <a:defRPr/>
            </a:pPr>
            <a:r>
              <a:rPr lang="en-US" sz="1600" kern="0" dirty="0" smtClean="0"/>
              <a:t>Accounting</a:t>
            </a:r>
          </a:p>
          <a:p>
            <a:pPr marL="800100" lvl="1" indent="-342900">
              <a:lnSpc>
                <a:spcPct val="80000"/>
              </a:lnSpc>
              <a:buFont typeface="Arial" pitchFamily="34" charset="0"/>
              <a:buChar char="•"/>
              <a:defRPr/>
            </a:pPr>
            <a:r>
              <a:rPr lang="en-US" sz="1600" kern="0" dirty="0" smtClean="0"/>
              <a:t>Economics</a:t>
            </a:r>
          </a:p>
          <a:p>
            <a:pPr marL="800100" lvl="1" indent="-342900">
              <a:lnSpc>
                <a:spcPct val="80000"/>
              </a:lnSpc>
              <a:buFont typeface="Arial" pitchFamily="34" charset="0"/>
              <a:buChar char="•"/>
              <a:defRPr/>
            </a:pPr>
            <a:r>
              <a:rPr lang="en-US" sz="1600" kern="0" dirty="0" smtClean="0"/>
              <a:t>Law &amp; Ethics</a:t>
            </a:r>
          </a:p>
          <a:p>
            <a:pPr>
              <a:lnSpc>
                <a:spcPct val="80000"/>
              </a:lnSpc>
              <a:buFont typeface="Arial" pitchFamily="34" charset="0"/>
              <a:buChar char="•"/>
              <a:defRPr/>
            </a:pPr>
            <a:r>
              <a:rPr lang="en-US" sz="2200" kern="0" dirty="0" smtClean="0"/>
              <a:t>Fordham College at Rose Hill</a:t>
            </a:r>
          </a:p>
          <a:p>
            <a:pPr marL="800100" lvl="1" indent="-342900">
              <a:buFontTx/>
              <a:buChar char="•"/>
              <a:defRPr/>
            </a:pPr>
            <a:r>
              <a:rPr lang="en-US" sz="1600" kern="0" dirty="0" smtClean="0"/>
              <a:t>Multiple Options</a:t>
            </a:r>
          </a:p>
          <a:p>
            <a:pPr marL="800100" lvl="1" indent="-342900">
              <a:buFontTx/>
              <a:buChar char="•"/>
              <a:defRPr/>
            </a:pPr>
            <a:r>
              <a:rPr lang="en-US" sz="1600" kern="0" dirty="0" smtClean="0"/>
              <a:t>Foreign Language often completed</a:t>
            </a:r>
          </a:p>
          <a:p>
            <a:pPr marL="400050">
              <a:buFontTx/>
              <a:buChar char="•"/>
              <a:defRPr/>
            </a:pPr>
            <a:r>
              <a:rPr lang="en-US" sz="2200" kern="0" dirty="0" smtClean="0"/>
              <a:t>Joint College</a:t>
            </a:r>
          </a:p>
          <a:p>
            <a:pPr marL="800100" lvl="1">
              <a:buFontTx/>
              <a:buChar char="•"/>
              <a:defRPr/>
            </a:pPr>
            <a:r>
              <a:rPr lang="en-US" sz="1600" kern="0" dirty="0" smtClean="0"/>
              <a:t>Sustainability</a:t>
            </a:r>
          </a:p>
          <a:p>
            <a:pPr marL="0">
              <a:buNone/>
            </a:pPr>
            <a:endParaRPr lang="en-US" sz="2400" b="1" dirty="0" smtClean="0"/>
          </a:p>
          <a:p>
            <a:pPr marL="0">
              <a:buNone/>
            </a:pPr>
            <a:r>
              <a:rPr lang="en-US" sz="2400" b="1" dirty="0" smtClean="0"/>
              <a:t>Specializations:</a:t>
            </a:r>
          </a:p>
          <a:p>
            <a:pPr marL="0"/>
            <a:r>
              <a:rPr lang="en-US" sz="2200" dirty="0" smtClean="0"/>
              <a:t>Communications and Media Management</a:t>
            </a:r>
          </a:p>
          <a:p>
            <a:pPr marL="0"/>
            <a:r>
              <a:rPr lang="en-US" sz="2200" dirty="0" smtClean="0"/>
              <a:t>GLOBE</a:t>
            </a:r>
          </a:p>
          <a:p>
            <a:pPr marL="400050" lvl="1">
              <a:buNone/>
            </a:pPr>
            <a:endParaRPr lang="en-US" sz="2000" dirty="0" smtClean="0"/>
          </a:p>
          <a:p>
            <a:pPr marL="0">
              <a:buNone/>
            </a:pP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376" y="386496"/>
            <a:ext cx="8338665" cy="6091910"/>
          </a:xfrm>
          <a:prstGeom prst="rect">
            <a:avLst/>
          </a:prstGeom>
          <a:noFill/>
          <a:ln w="63500" cap="flat" cmpd="dbl" algn="ctr">
            <a:solidFill>
              <a:srgbClr val="52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662674" y="478515"/>
            <a:ext cx="7950494" cy="773478"/>
          </a:xfrm>
        </p:spPr>
        <p:txBody>
          <a:bodyPr>
            <a:normAutofit/>
          </a:bodyPr>
          <a:lstStyle/>
          <a:p>
            <a:pPr algn="l"/>
            <a:r>
              <a:rPr lang="en-US" sz="3600" b="1" dirty="0" smtClean="0">
                <a:latin typeface="Calibri"/>
                <a:cs typeface="Calibri"/>
              </a:rPr>
              <a:t>Why two core curricula?</a:t>
            </a:r>
            <a:endParaRPr lang="en-US" sz="3600" b="1" dirty="0">
              <a:latin typeface="Calibri"/>
              <a:cs typeface="Calibri"/>
            </a:endParaRPr>
          </a:p>
        </p:txBody>
      </p:sp>
      <p:sp>
        <p:nvSpPr>
          <p:cNvPr id="8" name="Content Placeholder 7"/>
          <p:cNvSpPr>
            <a:spLocks noGrp="1"/>
          </p:cNvSpPr>
          <p:nvPr>
            <p:ph idx="1"/>
          </p:nvPr>
        </p:nvSpPr>
        <p:spPr>
          <a:xfrm>
            <a:off x="662674" y="1397745"/>
            <a:ext cx="7950494" cy="4525963"/>
          </a:xfrm>
        </p:spPr>
        <p:txBody>
          <a:bodyPr>
            <a:normAutofit/>
          </a:bodyPr>
          <a:lstStyle/>
          <a:p>
            <a:pPr marL="0">
              <a:buNone/>
            </a:pPr>
            <a:r>
              <a:rPr lang="en-US" sz="2400" b="1" dirty="0" smtClean="0"/>
              <a:t>We believe business students must have a solid grounding in the liberal arts to be successful business </a:t>
            </a:r>
            <a:r>
              <a:rPr lang="en-US" sz="2400" b="1" u="sng" dirty="0" smtClean="0"/>
              <a:t>leaders</a:t>
            </a:r>
            <a:r>
              <a:rPr lang="en-US" sz="2400" b="1" dirty="0" smtClean="0"/>
              <a:t>.</a:t>
            </a:r>
          </a:p>
          <a:p>
            <a:pPr marL="0">
              <a:buNone/>
            </a:pPr>
            <a:endParaRPr lang="en-US" sz="2400" b="1" dirty="0" smtClean="0"/>
          </a:p>
          <a:p>
            <a:pPr marL="0">
              <a:buNone/>
            </a:pPr>
            <a:r>
              <a:rPr lang="en-US" sz="2000" b="1" dirty="0" smtClean="0"/>
              <a:t>This includes:</a:t>
            </a:r>
            <a:endParaRPr lang="en-US" sz="2000" dirty="0" smtClean="0"/>
          </a:p>
          <a:p>
            <a:pPr marL="0">
              <a:buNone/>
            </a:pPr>
            <a:endParaRPr lang="en-US" sz="2000" dirty="0" smtClean="0"/>
          </a:p>
          <a:p>
            <a:pPr marL="0"/>
            <a:r>
              <a:rPr lang="en-US" sz="2000" dirty="0" smtClean="0"/>
              <a:t>Familiarity with great philosophical thinkers</a:t>
            </a:r>
          </a:p>
          <a:p>
            <a:pPr marL="0"/>
            <a:r>
              <a:rPr lang="en-US" sz="2000" dirty="0" smtClean="0"/>
              <a:t>Understanding of history and historical context</a:t>
            </a:r>
          </a:p>
          <a:p>
            <a:pPr marL="0"/>
            <a:r>
              <a:rPr lang="en-US" sz="2000" dirty="0" smtClean="0"/>
              <a:t>Coursework in theology</a:t>
            </a:r>
          </a:p>
          <a:p>
            <a:pPr marL="0"/>
            <a:r>
              <a:rPr lang="en-US" sz="2000" dirty="0" smtClean="0"/>
              <a:t>Writing and presentation skills</a:t>
            </a:r>
          </a:p>
          <a:p>
            <a:pPr marL="0"/>
            <a:r>
              <a:rPr lang="en-US" sz="2000" dirty="0" smtClean="0"/>
              <a:t>Ability to think critically and break down complex problems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376" y="386496"/>
            <a:ext cx="8338665" cy="6091910"/>
          </a:xfrm>
          <a:prstGeom prst="rect">
            <a:avLst/>
          </a:prstGeom>
          <a:noFill/>
          <a:ln w="63500" cap="flat" cmpd="dbl" algn="ctr">
            <a:solidFill>
              <a:srgbClr val="52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662674" y="478515"/>
            <a:ext cx="7950494" cy="773478"/>
          </a:xfrm>
        </p:spPr>
        <p:txBody>
          <a:bodyPr>
            <a:normAutofit/>
          </a:bodyPr>
          <a:lstStyle/>
          <a:p>
            <a:pPr algn="l"/>
            <a:r>
              <a:rPr lang="en-US" sz="3600" b="1" dirty="0" smtClean="0">
                <a:latin typeface="Calibri"/>
                <a:cs typeface="Calibri"/>
              </a:rPr>
              <a:t>Liberal Arts Core Requirements</a:t>
            </a:r>
            <a:endParaRPr lang="en-US" sz="3600" b="1" dirty="0">
              <a:latin typeface="Calibri"/>
              <a:cs typeface="Calibri"/>
            </a:endParaRPr>
          </a:p>
        </p:txBody>
      </p:sp>
      <p:sp>
        <p:nvSpPr>
          <p:cNvPr id="9" name="TextBox 8"/>
          <p:cNvSpPr txBox="1"/>
          <p:nvPr/>
        </p:nvSpPr>
        <p:spPr>
          <a:xfrm>
            <a:off x="1251730" y="1776093"/>
            <a:ext cx="7197392" cy="3693319"/>
          </a:xfrm>
          <a:prstGeom prst="rect">
            <a:avLst/>
          </a:prstGeom>
          <a:noFill/>
        </p:spPr>
        <p:txBody>
          <a:bodyPr wrap="square" rtlCol="0">
            <a:spAutoFit/>
          </a:bodyPr>
          <a:lstStyle/>
          <a:p>
            <a:r>
              <a:rPr lang="en-US" b="1" dirty="0" smtClean="0"/>
              <a:t>Economics: 		</a:t>
            </a:r>
            <a:r>
              <a:rPr lang="en-US" dirty="0" smtClean="0"/>
              <a:t>Basic Macroeconomics</a:t>
            </a:r>
          </a:p>
          <a:p>
            <a:r>
              <a:rPr lang="en-US" dirty="0" smtClean="0"/>
              <a:t>				Basic Microeconomics</a:t>
            </a:r>
            <a:r>
              <a:rPr lang="en-US" b="1" dirty="0" smtClean="0"/>
              <a:t>	</a:t>
            </a:r>
          </a:p>
          <a:p>
            <a:r>
              <a:rPr lang="en-US" b="1" dirty="0" smtClean="0"/>
              <a:t>				</a:t>
            </a:r>
            <a:r>
              <a:rPr lang="en-US" dirty="0" smtClean="0"/>
              <a:t>Statistics I</a:t>
            </a:r>
            <a:endParaRPr lang="en-US" b="1" dirty="0" smtClean="0"/>
          </a:p>
          <a:p>
            <a:r>
              <a:rPr lang="en-US" b="1" dirty="0" smtClean="0"/>
              <a:t>English: 			</a:t>
            </a:r>
            <a:r>
              <a:rPr lang="en-US" dirty="0" smtClean="0"/>
              <a:t>Composition II</a:t>
            </a:r>
          </a:p>
          <a:p>
            <a:r>
              <a:rPr lang="en-US" dirty="0" smtClean="0"/>
              <a:t>				Text &amp; Context: Advanced English course</a:t>
            </a:r>
          </a:p>
          <a:p>
            <a:r>
              <a:rPr lang="en-US" b="1" dirty="0" smtClean="0"/>
              <a:t>Fine Arts:			</a:t>
            </a:r>
            <a:r>
              <a:rPr lang="en-US" dirty="0" smtClean="0"/>
              <a:t>Any fine arts elective</a:t>
            </a:r>
          </a:p>
          <a:p>
            <a:r>
              <a:rPr lang="en-US" b="1" dirty="0" smtClean="0"/>
              <a:t>History: 			</a:t>
            </a:r>
            <a:r>
              <a:rPr lang="en-US" dirty="0" smtClean="0"/>
              <a:t>One “Understanding Historical Change” course</a:t>
            </a:r>
          </a:p>
          <a:p>
            <a:r>
              <a:rPr lang="en-US" b="1" dirty="0" smtClean="0"/>
              <a:t>Mathematics:		</a:t>
            </a:r>
            <a:r>
              <a:rPr lang="en-US" dirty="0" smtClean="0"/>
              <a:t>Math Methods: Finite</a:t>
            </a:r>
          </a:p>
          <a:p>
            <a:r>
              <a:rPr lang="en-US" dirty="0" smtClean="0"/>
              <a:t>				Math Methods: Calculus</a:t>
            </a:r>
            <a:r>
              <a:rPr lang="en-US" b="1" dirty="0" smtClean="0"/>
              <a:t>	</a:t>
            </a:r>
          </a:p>
          <a:p>
            <a:r>
              <a:rPr lang="en-US" b="1" dirty="0" smtClean="0"/>
              <a:t>Philosophy: 		</a:t>
            </a:r>
            <a:r>
              <a:rPr lang="en-US" dirty="0" smtClean="0"/>
              <a:t>Philosophy of Human Nature</a:t>
            </a:r>
            <a:r>
              <a:rPr lang="en-US" b="1" dirty="0" smtClean="0"/>
              <a:t>	</a:t>
            </a:r>
          </a:p>
          <a:p>
            <a:r>
              <a:rPr lang="en-US" b="1" dirty="0" smtClean="0"/>
              <a:t>				</a:t>
            </a:r>
            <a:r>
              <a:rPr lang="en-US" dirty="0" smtClean="0"/>
              <a:t>Philosophical Ethics</a:t>
            </a:r>
            <a:endParaRPr lang="en-US" b="1" dirty="0" smtClean="0"/>
          </a:p>
          <a:p>
            <a:r>
              <a:rPr lang="en-US" b="1" dirty="0" smtClean="0"/>
              <a:t>Theology: 		</a:t>
            </a:r>
            <a:r>
              <a:rPr lang="en-US" dirty="0" smtClean="0"/>
              <a:t>Faith and Critical Reason</a:t>
            </a:r>
          </a:p>
          <a:p>
            <a:r>
              <a:rPr lang="en-US" dirty="0" smtClean="0"/>
              <a:t>				Sacred Texts: Advanced Theology course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376" y="386496"/>
            <a:ext cx="8338665" cy="6091910"/>
          </a:xfrm>
          <a:prstGeom prst="rect">
            <a:avLst/>
          </a:prstGeom>
          <a:noFill/>
          <a:ln w="63500" cap="flat" cmpd="dbl" algn="ctr">
            <a:solidFill>
              <a:srgbClr val="52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436349" y="478515"/>
            <a:ext cx="7950494" cy="773478"/>
          </a:xfrm>
        </p:spPr>
        <p:txBody>
          <a:bodyPr>
            <a:normAutofit/>
          </a:bodyPr>
          <a:lstStyle/>
          <a:p>
            <a:pPr algn="l"/>
            <a:r>
              <a:rPr lang="en-US" sz="3600" b="1" dirty="0" smtClean="0">
                <a:latin typeface="Calibri"/>
                <a:cs typeface="Calibri"/>
              </a:rPr>
              <a:t>The Integrated Business Core</a:t>
            </a:r>
            <a:endParaRPr lang="en-US" sz="3600" b="1" dirty="0">
              <a:latin typeface="Calibri"/>
              <a:cs typeface="Calibri"/>
            </a:endParaRPr>
          </a:p>
        </p:txBody>
      </p:sp>
      <p:sp>
        <p:nvSpPr>
          <p:cNvPr id="6" name="TextBox 5"/>
          <p:cNvSpPr txBox="1"/>
          <p:nvPr/>
        </p:nvSpPr>
        <p:spPr>
          <a:xfrm>
            <a:off x="631595" y="1603771"/>
            <a:ext cx="8230029" cy="5355312"/>
          </a:xfrm>
          <a:prstGeom prst="rect">
            <a:avLst/>
          </a:prstGeom>
          <a:noFill/>
        </p:spPr>
        <p:txBody>
          <a:bodyPr wrap="square" numCol="2" rtlCol="0">
            <a:spAutoFit/>
          </a:bodyPr>
          <a:lstStyle/>
          <a:p>
            <a:pPr indent="-320040"/>
            <a:r>
              <a:rPr lang="en-US" b="1" dirty="0" smtClean="0"/>
              <a:t>Business Core Curriculum Requirements</a:t>
            </a:r>
          </a:p>
          <a:p>
            <a:pPr indent="-320040">
              <a:buFont typeface="Arial" pitchFamily="34" charset="0"/>
              <a:buChar char="•"/>
            </a:pPr>
            <a:r>
              <a:rPr lang="en-US" dirty="0" smtClean="0"/>
              <a:t>Ground Floor **Only FR course</a:t>
            </a:r>
          </a:p>
          <a:p>
            <a:pPr indent="-320040">
              <a:buFont typeface="Arial" pitchFamily="34" charset="0"/>
              <a:buChar char="•"/>
            </a:pPr>
            <a:r>
              <a:rPr lang="en-US" dirty="0" smtClean="0"/>
              <a:t>Financial Accounting</a:t>
            </a:r>
          </a:p>
          <a:p>
            <a:pPr indent="-320040">
              <a:buFont typeface="Arial" pitchFamily="34" charset="0"/>
              <a:buChar char="•"/>
            </a:pPr>
            <a:r>
              <a:rPr lang="en-US" dirty="0" smtClean="0"/>
              <a:t>Managerial Accounting</a:t>
            </a:r>
          </a:p>
          <a:p>
            <a:pPr indent="-320040">
              <a:buFont typeface="Arial" pitchFamily="34" charset="0"/>
              <a:buChar char="•"/>
            </a:pPr>
            <a:r>
              <a:rPr lang="en-US" dirty="0" smtClean="0"/>
              <a:t>Marketing Principles</a:t>
            </a:r>
          </a:p>
          <a:p>
            <a:pPr indent="-320040">
              <a:buFont typeface="Arial" pitchFamily="34" charset="0"/>
              <a:buChar char="•"/>
            </a:pPr>
            <a:r>
              <a:rPr lang="en-US" dirty="0" smtClean="0"/>
              <a:t>Information Systems</a:t>
            </a:r>
          </a:p>
          <a:p>
            <a:pPr indent="-320040">
              <a:buFont typeface="Arial" pitchFamily="34" charset="0"/>
              <a:buChar char="•"/>
            </a:pPr>
            <a:r>
              <a:rPr lang="en-US" dirty="0" smtClean="0"/>
              <a:t>Business Communication</a:t>
            </a:r>
          </a:p>
          <a:p>
            <a:pPr indent="-320040">
              <a:buFont typeface="Arial" pitchFamily="34" charset="0"/>
              <a:buChar char="•"/>
            </a:pPr>
            <a:r>
              <a:rPr lang="en-US" dirty="0" smtClean="0"/>
              <a:t>Strategy</a:t>
            </a:r>
          </a:p>
          <a:p>
            <a:pPr indent="-320040">
              <a:buFont typeface="Arial" pitchFamily="34" charset="0"/>
              <a:buChar char="•"/>
            </a:pPr>
            <a:r>
              <a:rPr lang="en-US" dirty="0" smtClean="0"/>
              <a:t>Principles of Management</a:t>
            </a:r>
          </a:p>
          <a:p>
            <a:pPr indent="-320040">
              <a:buFont typeface="Arial" pitchFamily="34" charset="0"/>
              <a:buChar char="•"/>
            </a:pPr>
            <a:r>
              <a:rPr lang="en-US" dirty="0" smtClean="0"/>
              <a:t>Statistical Decision Making</a:t>
            </a:r>
          </a:p>
          <a:p>
            <a:pPr indent="-320040">
              <a:buFont typeface="Arial" pitchFamily="34" charset="0"/>
              <a:buChar char="•"/>
            </a:pPr>
            <a:r>
              <a:rPr lang="en-US" dirty="0" smtClean="0"/>
              <a:t>Legal Frameworks of Business</a:t>
            </a:r>
          </a:p>
          <a:p>
            <a:pPr indent="-320040">
              <a:buFont typeface="Arial" pitchFamily="34" charset="0"/>
              <a:buChar char="•"/>
            </a:pPr>
            <a:r>
              <a:rPr lang="en-US" dirty="0" smtClean="0"/>
              <a:t>Ethics in Business</a:t>
            </a:r>
          </a:p>
          <a:p>
            <a:pPr indent="-320040">
              <a:buFont typeface="Arial" pitchFamily="34" charset="0"/>
              <a:buChar char="•"/>
            </a:pPr>
            <a:r>
              <a:rPr lang="en-US" dirty="0" smtClean="0"/>
              <a:t>Financial Management</a:t>
            </a:r>
          </a:p>
          <a:p>
            <a:pPr indent="-320040">
              <a:buFont typeface="Arial" pitchFamily="34" charset="0"/>
              <a:buChar char="•"/>
            </a:pPr>
            <a:r>
              <a:rPr lang="en-US" dirty="0" smtClean="0"/>
              <a:t>Integrated Projects (4)</a:t>
            </a:r>
            <a:r>
              <a:rPr lang="en-US" b="1" dirty="0" smtClean="0"/>
              <a:t> </a:t>
            </a:r>
          </a:p>
          <a:p>
            <a:pPr indent="-320040"/>
            <a:endParaRPr lang="en-US" b="1" dirty="0" smtClean="0"/>
          </a:p>
          <a:p>
            <a:pPr indent="-320040"/>
            <a:endParaRPr lang="en-US" b="1" dirty="0" smtClean="0"/>
          </a:p>
          <a:p>
            <a:pPr indent="-320040"/>
            <a:endParaRPr lang="en-US" b="1" dirty="0" smtClean="0"/>
          </a:p>
          <a:p>
            <a:pPr indent="-320040"/>
            <a:endParaRPr lang="en-US" b="1" dirty="0" smtClean="0"/>
          </a:p>
          <a:p>
            <a:pPr indent="-320040"/>
            <a:endParaRPr lang="en-US" b="1" dirty="0" smtClean="0"/>
          </a:p>
          <a:p>
            <a:pPr indent="-320040"/>
            <a:r>
              <a:rPr lang="en-US" b="1" dirty="0" smtClean="0"/>
              <a:t>Each course incorporates 12 “threads”:</a:t>
            </a:r>
            <a:endParaRPr lang="en-US" dirty="0" smtClean="0"/>
          </a:p>
          <a:p>
            <a:pPr indent="-320040">
              <a:buFont typeface="Arial"/>
              <a:buChar char="•"/>
            </a:pPr>
            <a:r>
              <a:rPr lang="en-US" dirty="0" smtClean="0"/>
              <a:t>Analytical skills</a:t>
            </a:r>
          </a:p>
          <a:p>
            <a:pPr indent="-320040">
              <a:buFont typeface="Arial"/>
              <a:buChar char="•"/>
            </a:pPr>
            <a:r>
              <a:rPr lang="en-US" dirty="0" smtClean="0"/>
              <a:t>Career planning</a:t>
            </a:r>
          </a:p>
          <a:p>
            <a:pPr indent="-320040">
              <a:buFont typeface="Arial"/>
              <a:buChar char="•"/>
            </a:pPr>
            <a:r>
              <a:rPr lang="en-US" dirty="0" smtClean="0"/>
              <a:t>Discernment/self-awareness</a:t>
            </a:r>
          </a:p>
          <a:p>
            <a:pPr indent="-320040">
              <a:buFont typeface="Arial"/>
              <a:buChar char="•"/>
            </a:pPr>
            <a:r>
              <a:rPr lang="en-US" dirty="0" smtClean="0"/>
              <a:t>Entrepreneurial thinking</a:t>
            </a:r>
          </a:p>
          <a:p>
            <a:pPr indent="-320040">
              <a:buFont typeface="Arial"/>
              <a:buChar char="•"/>
            </a:pPr>
            <a:r>
              <a:rPr lang="en-US" dirty="0" smtClean="0"/>
              <a:t>Ethics</a:t>
            </a:r>
          </a:p>
          <a:p>
            <a:pPr indent="-320040">
              <a:buFont typeface="Arial"/>
              <a:buChar char="•"/>
            </a:pPr>
            <a:r>
              <a:rPr lang="en-US" dirty="0" smtClean="0"/>
              <a:t>Global perspective</a:t>
            </a:r>
          </a:p>
          <a:p>
            <a:pPr indent="-320040">
              <a:buFont typeface="Arial"/>
              <a:buChar char="•"/>
            </a:pPr>
            <a:r>
              <a:rPr lang="en-US" dirty="0" smtClean="0"/>
              <a:t>Integrated business thought</a:t>
            </a:r>
          </a:p>
          <a:p>
            <a:pPr indent="-320040">
              <a:buFont typeface="Arial"/>
              <a:buChar char="•"/>
            </a:pPr>
            <a:r>
              <a:rPr lang="en-US" dirty="0" smtClean="0"/>
              <a:t>Leadership</a:t>
            </a:r>
          </a:p>
          <a:p>
            <a:pPr indent="-320040">
              <a:buFont typeface="Arial"/>
              <a:buChar char="•"/>
            </a:pPr>
            <a:r>
              <a:rPr lang="en-US" dirty="0" smtClean="0"/>
              <a:t>Presentation skills</a:t>
            </a:r>
          </a:p>
          <a:p>
            <a:pPr indent="-320040">
              <a:buFont typeface="Arial"/>
              <a:buChar char="•"/>
            </a:pPr>
            <a:r>
              <a:rPr lang="en-US" dirty="0" smtClean="0"/>
              <a:t>Teamwork</a:t>
            </a:r>
          </a:p>
          <a:p>
            <a:pPr indent="-320040">
              <a:buFont typeface="Arial"/>
              <a:buChar char="•"/>
            </a:pPr>
            <a:r>
              <a:rPr lang="en-US" dirty="0" smtClean="0"/>
              <a:t>Technology</a:t>
            </a:r>
          </a:p>
          <a:p>
            <a:pPr indent="-320040">
              <a:buFont typeface="Arial"/>
              <a:buChar char="•"/>
            </a:pPr>
            <a:r>
              <a:rPr lang="en-US" dirty="0" smtClean="0"/>
              <a:t>Writing/literacy</a:t>
            </a:r>
          </a:p>
          <a:p>
            <a:pPr indent="-320040"/>
            <a:r>
              <a:rPr lang="en-US" dirty="0" smtClean="0"/>
              <a:t> </a:t>
            </a:r>
          </a:p>
          <a:p>
            <a:pPr indent="-320040"/>
            <a:endParaRPr lang="en-US" b="1" dirty="0" smtClean="0"/>
          </a:p>
          <a:p>
            <a:pPr indent="-320040">
              <a:buFont typeface="Arial" pitchFamily="34" charset="0"/>
              <a:buChar char="•"/>
            </a:pPr>
            <a:endParaRPr lang="en-US"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376" y="386496"/>
            <a:ext cx="8338665" cy="6091910"/>
          </a:xfrm>
          <a:prstGeom prst="rect">
            <a:avLst/>
          </a:prstGeom>
          <a:noFill/>
          <a:ln w="63500" cap="flat" cmpd="dbl" algn="ctr">
            <a:solidFill>
              <a:srgbClr val="52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454455" y="360826"/>
            <a:ext cx="7950494" cy="773478"/>
          </a:xfrm>
        </p:spPr>
        <p:txBody>
          <a:bodyPr>
            <a:normAutofit/>
          </a:bodyPr>
          <a:lstStyle/>
          <a:p>
            <a:pPr algn="l"/>
            <a:r>
              <a:rPr lang="en-US" sz="3600" b="1" dirty="0" smtClean="0">
                <a:latin typeface="Calibri"/>
                <a:cs typeface="Calibri"/>
              </a:rPr>
              <a:t>Typical Freshman Year Schedule</a:t>
            </a:r>
            <a:endParaRPr lang="en-US" sz="3600" b="1" dirty="0">
              <a:latin typeface="Calibri"/>
              <a:cs typeface="Calibri"/>
            </a:endParaRPr>
          </a:p>
        </p:txBody>
      </p:sp>
      <p:sp>
        <p:nvSpPr>
          <p:cNvPr id="9" name="TextBox 8"/>
          <p:cNvSpPr txBox="1"/>
          <p:nvPr/>
        </p:nvSpPr>
        <p:spPr>
          <a:xfrm>
            <a:off x="423376" y="1077381"/>
            <a:ext cx="8495155" cy="5709255"/>
          </a:xfrm>
          <a:prstGeom prst="rect">
            <a:avLst/>
          </a:prstGeom>
          <a:noFill/>
        </p:spPr>
        <p:txBody>
          <a:bodyPr wrap="square" rtlCol="0">
            <a:spAutoFit/>
          </a:bodyPr>
          <a:lstStyle/>
          <a:p>
            <a:r>
              <a:rPr lang="en-US" sz="1700" dirty="0" smtClean="0"/>
              <a:t>Gabelli freshmen will take one of these courses first semester and one second semester:</a:t>
            </a:r>
          </a:p>
          <a:p>
            <a:pPr>
              <a:buFont typeface="Arial" pitchFamily="34" charset="0"/>
              <a:buChar char="•"/>
            </a:pPr>
            <a:r>
              <a:rPr lang="en-US" sz="1600" b="1" dirty="0" smtClean="0"/>
              <a:t>Ground Floor* &amp; Composition II*</a:t>
            </a:r>
          </a:p>
          <a:p>
            <a:pPr marL="457200" lvl="2">
              <a:buFont typeface="Arial" pitchFamily="34" charset="0"/>
              <a:buChar char="•"/>
            </a:pPr>
            <a:r>
              <a:rPr lang="en-US" sz="1400" dirty="0" smtClean="0"/>
              <a:t>Exception: Students who need ESL or Composition I will take ESL or Composition I in Fall and BOTH Ground Floor and Composition I or II in Spring</a:t>
            </a:r>
          </a:p>
          <a:p>
            <a:pPr marL="457200" lvl="2"/>
            <a:endParaRPr lang="en-US" sz="1400" dirty="0" smtClean="0"/>
          </a:p>
          <a:p>
            <a:pPr>
              <a:buFont typeface="Arial" pitchFamily="34" charset="0"/>
              <a:buChar char="•"/>
            </a:pPr>
            <a:r>
              <a:rPr lang="en-US" sz="1600" b="1" dirty="0" smtClean="0"/>
              <a:t>Basic Macroeconomics* &amp; Basic Microeconomics*</a:t>
            </a:r>
          </a:p>
          <a:p>
            <a:endParaRPr lang="en-US" sz="1400" b="1" dirty="0" smtClean="0"/>
          </a:p>
          <a:p>
            <a:pPr>
              <a:buFont typeface="Arial" pitchFamily="34" charset="0"/>
              <a:buChar char="•"/>
            </a:pPr>
            <a:r>
              <a:rPr lang="en-US" sz="1600" b="1" dirty="0" smtClean="0"/>
              <a:t>Math for Business: Finite* &amp; Math for Business: Calculus*	</a:t>
            </a:r>
          </a:p>
          <a:p>
            <a:pPr lvl="1">
              <a:buFont typeface="Arial" pitchFamily="34" charset="0"/>
              <a:buChar char="•"/>
            </a:pPr>
            <a:r>
              <a:rPr lang="en-US" sz="1400" dirty="0" smtClean="0"/>
              <a:t>Exception: Students who need Pre-Calculus will take Pre-Calculus in Fall and Math for Business: Calculus in Spring</a:t>
            </a:r>
          </a:p>
          <a:p>
            <a:pPr lvl="1"/>
            <a:endParaRPr lang="en-US" sz="1400" dirty="0" smtClean="0"/>
          </a:p>
          <a:p>
            <a:pPr>
              <a:buFont typeface="Arial" pitchFamily="34" charset="0"/>
              <a:buChar char="•"/>
            </a:pPr>
            <a:r>
              <a:rPr lang="en-US" sz="1600" b="1" dirty="0" smtClean="0"/>
              <a:t>Philosophy of Human Nature &amp; Faith and Critical Reasoning</a:t>
            </a:r>
          </a:p>
          <a:p>
            <a:pPr>
              <a:buFont typeface="Arial" pitchFamily="34" charset="0"/>
              <a:buChar char="•"/>
            </a:pPr>
            <a:endParaRPr lang="en-US" sz="1400" b="1" dirty="0" smtClean="0"/>
          </a:p>
          <a:p>
            <a:pPr>
              <a:buFont typeface="Arial" pitchFamily="34" charset="0"/>
              <a:buChar char="•"/>
            </a:pPr>
            <a:r>
              <a:rPr lang="en-US" sz="1600" b="1" dirty="0" smtClean="0"/>
              <a:t>Fifth Course each semester:</a:t>
            </a:r>
          </a:p>
          <a:p>
            <a:pPr lvl="1">
              <a:buFont typeface="Arial" pitchFamily="34" charset="0"/>
              <a:buChar char="•"/>
            </a:pPr>
            <a:r>
              <a:rPr lang="en-US" sz="1400" dirty="0" smtClean="0"/>
              <a:t>Foreign Language (optional for Gabelli, required for GLOBE, note preference on registration questionnaire)</a:t>
            </a:r>
          </a:p>
          <a:p>
            <a:pPr lvl="1">
              <a:buFont typeface="Arial" pitchFamily="34" charset="0"/>
              <a:buChar char="•"/>
            </a:pPr>
            <a:r>
              <a:rPr lang="en-US" sz="1400" dirty="0" smtClean="0"/>
              <a:t>Upper level Liberal Arts Requirement</a:t>
            </a:r>
          </a:p>
          <a:p>
            <a:pPr lvl="1">
              <a:buFont typeface="Arial" pitchFamily="34" charset="0"/>
              <a:buChar char="•"/>
            </a:pPr>
            <a:r>
              <a:rPr lang="en-US" sz="1400" dirty="0" smtClean="0"/>
              <a:t>Liberal Arts Elective</a:t>
            </a:r>
          </a:p>
          <a:p>
            <a:pPr lvl="1">
              <a:buFont typeface="Arial" pitchFamily="34" charset="0"/>
              <a:buChar char="•"/>
            </a:pPr>
            <a:r>
              <a:rPr lang="en-US" sz="1400" dirty="0" smtClean="0"/>
              <a:t>History (recommend do not take FR year if intend to study abroad)</a:t>
            </a:r>
          </a:p>
          <a:p>
            <a:pPr lvl="1">
              <a:buFont typeface="Arial" pitchFamily="34" charset="0"/>
              <a:buChar char="•"/>
            </a:pPr>
            <a:r>
              <a:rPr lang="en-US" sz="1400" dirty="0" smtClean="0"/>
              <a:t>Fine Art  (recommend do not take FR year if intend to study abroad)</a:t>
            </a:r>
          </a:p>
          <a:p>
            <a:pPr lvl="1">
              <a:buFont typeface="Arial" pitchFamily="34" charset="0"/>
              <a:buChar char="•"/>
            </a:pPr>
            <a:r>
              <a:rPr lang="en-US" sz="1400" dirty="0" smtClean="0"/>
              <a:t>Statistics</a:t>
            </a:r>
          </a:p>
          <a:p>
            <a:endParaRPr lang="en-US" sz="1600" dirty="0" smtClean="0"/>
          </a:p>
          <a:p>
            <a:r>
              <a:rPr lang="en-US" sz="1400" b="1" dirty="0" smtClean="0"/>
              <a:t>*REQUIRED COURSE PRIOR TO SOPHOMORE YEAR INTEGRATED BUSINESS CURRICULUM</a:t>
            </a:r>
          </a:p>
          <a:p>
            <a:r>
              <a:rPr lang="en-US" sz="1400" b="1" dirty="0" smtClean="0"/>
              <a:t>**STUDENTS WILL BE REGISTERED BY THE UNIVERSITY FOR FRESHMAN FALL COURSES; GABELLI STUDENTS NOTIFIED VIA FORDHAM EMAIL WHEN STUDENTS ARE AVAILABLE A FEW DAYS PRIOR TO ORIENTATION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376" y="386496"/>
            <a:ext cx="8338665" cy="6091910"/>
          </a:xfrm>
          <a:prstGeom prst="rect">
            <a:avLst/>
          </a:prstGeom>
          <a:noFill/>
          <a:ln w="63500" cap="flat" cmpd="dbl" algn="ctr">
            <a:solidFill>
              <a:srgbClr val="52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662674" y="478515"/>
            <a:ext cx="7950494" cy="773478"/>
          </a:xfrm>
        </p:spPr>
        <p:txBody>
          <a:bodyPr>
            <a:normAutofit/>
          </a:bodyPr>
          <a:lstStyle/>
          <a:p>
            <a:pPr algn="l"/>
            <a:r>
              <a:rPr lang="en-US" sz="3600" b="1" dirty="0" smtClean="0">
                <a:cs typeface="Calibri"/>
              </a:rPr>
              <a:t>The Ground Floor</a:t>
            </a:r>
            <a:endParaRPr lang="en-US" sz="3600" b="1" dirty="0">
              <a:latin typeface="Calibri"/>
              <a:cs typeface="Calibri"/>
            </a:endParaRPr>
          </a:p>
        </p:txBody>
      </p:sp>
      <p:sp>
        <p:nvSpPr>
          <p:cNvPr id="8" name="Content Placeholder 7"/>
          <p:cNvSpPr>
            <a:spLocks noGrp="1"/>
          </p:cNvSpPr>
          <p:nvPr>
            <p:ph idx="1"/>
          </p:nvPr>
        </p:nvSpPr>
        <p:spPr>
          <a:xfrm>
            <a:off x="662674" y="1385469"/>
            <a:ext cx="7950493" cy="3414014"/>
          </a:xfrm>
        </p:spPr>
        <p:txBody>
          <a:bodyPr>
            <a:normAutofit/>
          </a:bodyPr>
          <a:lstStyle/>
          <a:p>
            <a:pPr marL="0">
              <a:buNone/>
            </a:pPr>
            <a:r>
              <a:rPr lang="en-US" sz="2800" b="1" dirty="0" smtClean="0"/>
              <a:t>About the course:</a:t>
            </a:r>
          </a:p>
          <a:p>
            <a:pPr marL="400050" lvl="1"/>
            <a:r>
              <a:rPr lang="en-US" sz="2000" dirty="0" smtClean="0"/>
              <a:t>Introduces fundamentals of accounting, finance, marketing, etc.</a:t>
            </a:r>
          </a:p>
          <a:p>
            <a:pPr marL="400050" lvl="1"/>
            <a:r>
              <a:rPr lang="en-US" sz="2000" dirty="0" smtClean="0"/>
              <a:t>Students work in teams to propose a business of their own creation</a:t>
            </a:r>
          </a:p>
          <a:p>
            <a:pPr marL="400050" lvl="1">
              <a:spcAft>
                <a:spcPts val="1800"/>
              </a:spcAft>
            </a:pPr>
            <a:r>
              <a:rPr lang="en-US" sz="2000" dirty="0" smtClean="0"/>
              <a:t>Assignments are graded twice: once by a business professor to assess a student’s grasp of business fundamentals, and then again by an English professor to evaluate writing mechanics, composition and style</a:t>
            </a:r>
          </a:p>
          <a:p>
            <a:pPr marL="0">
              <a:spcAft>
                <a:spcPts val="1800"/>
              </a:spcAft>
              <a:buNone/>
            </a:pPr>
            <a:r>
              <a:rPr lang="en-US" sz="2800" b="1" dirty="0" smtClean="0"/>
              <a:t>Course goals:</a:t>
            </a:r>
          </a:p>
        </p:txBody>
      </p:sp>
      <p:sp>
        <p:nvSpPr>
          <p:cNvPr id="5" name="TextBox 4"/>
          <p:cNvSpPr txBox="1"/>
          <p:nvPr/>
        </p:nvSpPr>
        <p:spPr>
          <a:xfrm>
            <a:off x="1072126" y="4403626"/>
            <a:ext cx="7224482" cy="1754327"/>
          </a:xfrm>
          <a:prstGeom prst="rect">
            <a:avLst/>
          </a:prstGeom>
          <a:noFill/>
        </p:spPr>
        <p:txBody>
          <a:bodyPr wrap="square" numCol="1" rtlCol="0">
            <a:spAutoFit/>
          </a:bodyPr>
          <a:lstStyle/>
          <a:p>
            <a:pPr marL="0" lvl="1" indent="-274320">
              <a:buFont typeface="Arial"/>
              <a:buChar char="•"/>
            </a:pPr>
            <a:r>
              <a:rPr lang="en-US" dirty="0" smtClean="0"/>
              <a:t>Understanding of all business disciplines</a:t>
            </a:r>
          </a:p>
          <a:p>
            <a:pPr marL="0" lvl="1" indent="-274320">
              <a:buFont typeface="Arial"/>
              <a:buChar char="•"/>
            </a:pPr>
            <a:r>
              <a:rPr lang="en-US" dirty="0" smtClean="0"/>
              <a:t>Development of writing, verbal presentation, and critical thinking skills</a:t>
            </a:r>
          </a:p>
          <a:p>
            <a:pPr marL="0" lvl="1" indent="-274320">
              <a:buFont typeface="Arial"/>
              <a:buChar char="•"/>
            </a:pPr>
            <a:r>
              <a:rPr lang="en-US" dirty="0" smtClean="0"/>
              <a:t>Practice working in teams</a:t>
            </a:r>
          </a:p>
          <a:p>
            <a:pPr marL="0" lvl="1" indent="-274320">
              <a:buFont typeface="Arial"/>
              <a:buChar char="•"/>
            </a:pPr>
            <a:r>
              <a:rPr lang="en-US" dirty="0" smtClean="0"/>
              <a:t>Learning to think “entrepreneurially”</a:t>
            </a:r>
          </a:p>
          <a:p>
            <a:pPr marL="274320" lvl="1" indent="-274320">
              <a:buFont typeface="Arial"/>
              <a:buChar char="•"/>
            </a:pPr>
            <a:r>
              <a:rPr lang="en-US" dirty="0" smtClean="0"/>
              <a:t>Familiarity with New York City, via assignments that require students to explore the local area</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376" y="386496"/>
            <a:ext cx="8338665" cy="6091910"/>
          </a:xfrm>
          <a:prstGeom prst="rect">
            <a:avLst/>
          </a:prstGeom>
          <a:noFill/>
          <a:ln w="63500" cap="flat" cmpd="dbl" algn="ctr">
            <a:solidFill>
              <a:srgbClr val="52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662674" y="424197"/>
            <a:ext cx="7950494" cy="773478"/>
          </a:xfrm>
        </p:spPr>
        <p:txBody>
          <a:bodyPr>
            <a:normAutofit/>
          </a:bodyPr>
          <a:lstStyle/>
          <a:p>
            <a:pPr algn="l"/>
            <a:r>
              <a:rPr lang="en-US" sz="3600" b="1" dirty="0" smtClean="0">
                <a:latin typeface="Calibri"/>
                <a:cs typeface="Calibri"/>
              </a:rPr>
              <a:t>Academic Support Options</a:t>
            </a:r>
            <a:endParaRPr lang="en-US" sz="3600" b="1" dirty="0">
              <a:latin typeface="Calibri"/>
              <a:cs typeface="Calibri"/>
            </a:endParaRPr>
          </a:p>
        </p:txBody>
      </p:sp>
      <p:sp>
        <p:nvSpPr>
          <p:cNvPr id="8" name="Content Placeholder 7"/>
          <p:cNvSpPr>
            <a:spLocks noGrp="1"/>
          </p:cNvSpPr>
          <p:nvPr>
            <p:ph idx="1"/>
          </p:nvPr>
        </p:nvSpPr>
        <p:spPr>
          <a:xfrm>
            <a:off x="662674" y="1179967"/>
            <a:ext cx="7680257" cy="5311374"/>
          </a:xfrm>
        </p:spPr>
        <p:txBody>
          <a:bodyPr>
            <a:normAutofit/>
          </a:bodyPr>
          <a:lstStyle/>
          <a:p>
            <a:pPr marL="0">
              <a:buNone/>
            </a:pPr>
            <a:r>
              <a:rPr lang="en-US" sz="2400" b="1" dirty="0" smtClean="0"/>
              <a:t>A number of departments and services are available to aid students in their transition from high school to college:</a:t>
            </a:r>
          </a:p>
          <a:p>
            <a:pPr marL="0"/>
            <a:r>
              <a:rPr lang="en-US" sz="2000" dirty="0" smtClean="0"/>
              <a:t>Tutoring Centers</a:t>
            </a:r>
          </a:p>
          <a:p>
            <a:pPr marL="400050" lvl="1"/>
            <a:r>
              <a:rPr lang="en-US" sz="1600" dirty="0" smtClean="0"/>
              <a:t>Writing Center</a:t>
            </a:r>
          </a:p>
          <a:p>
            <a:pPr marL="400050" lvl="1"/>
            <a:r>
              <a:rPr lang="en-US" sz="1600" dirty="0" smtClean="0"/>
              <a:t>Economics Help Room</a:t>
            </a:r>
          </a:p>
          <a:p>
            <a:pPr marL="400050" lvl="1"/>
            <a:r>
              <a:rPr lang="en-US" sz="1600" dirty="0" smtClean="0"/>
              <a:t>Math Help Room</a:t>
            </a:r>
          </a:p>
          <a:p>
            <a:pPr marL="400050" lvl="1"/>
            <a:r>
              <a:rPr lang="en-US" sz="1600" dirty="0" smtClean="0"/>
              <a:t>Gabelli Study Center</a:t>
            </a:r>
          </a:p>
          <a:p>
            <a:pPr marL="400050" lvl="1"/>
            <a:r>
              <a:rPr lang="en-US" sz="1600" dirty="0" smtClean="0"/>
              <a:t>Martyrs’ Court </a:t>
            </a:r>
            <a:r>
              <a:rPr lang="en-US" sz="1600" dirty="0" err="1" smtClean="0"/>
              <a:t>Jogues</a:t>
            </a:r>
            <a:r>
              <a:rPr lang="en-US" sz="1600" dirty="0" smtClean="0"/>
              <a:t> Manresa Program tutors</a:t>
            </a:r>
          </a:p>
          <a:p>
            <a:pPr marL="0"/>
            <a:r>
              <a:rPr lang="en-US" sz="2000" dirty="0" smtClean="0"/>
              <a:t>Individual Departmental Tutoring</a:t>
            </a:r>
          </a:p>
          <a:p>
            <a:pPr marL="0"/>
            <a:r>
              <a:rPr lang="en-US" sz="2000" dirty="0" smtClean="0"/>
              <a:t>Office of Disability Services</a:t>
            </a:r>
          </a:p>
          <a:p>
            <a:pPr marL="400050" lvl="1"/>
            <a:r>
              <a:rPr lang="en-US" sz="1500" dirty="0" smtClean="0"/>
              <a:t>Accommodations for students with disabilities</a:t>
            </a:r>
          </a:p>
          <a:p>
            <a:pPr marL="400050" lvl="1"/>
            <a:r>
              <a:rPr lang="en-US" sz="1500" dirty="0" smtClean="0"/>
              <a:t>Academic coaching for all students</a:t>
            </a:r>
          </a:p>
          <a:p>
            <a:pPr marL="0"/>
            <a:r>
              <a:rPr lang="en-US" sz="2000" dirty="0" smtClean="0"/>
              <a:t>Counseling and Psychological Services and Campus Ministry</a:t>
            </a:r>
          </a:p>
          <a:p>
            <a:pPr marL="400050" lvl="1"/>
            <a:r>
              <a:rPr lang="en-US" sz="1500" dirty="0" smtClean="0"/>
              <a:t>Assistance for students having difficult adjusting to college</a:t>
            </a:r>
          </a:p>
          <a:p>
            <a:pPr marL="0"/>
            <a:r>
              <a:rPr lang="en-US" sz="2000" dirty="0" smtClean="0"/>
              <a:t>Individual Advising Appointments with Gabelli Deans and Staff</a:t>
            </a:r>
          </a:p>
          <a:p>
            <a:pPr marL="0"/>
            <a:r>
              <a:rPr lang="en-US" sz="2000" dirty="0" smtClean="0"/>
              <a:t>Professor Office Hours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376" y="386496"/>
            <a:ext cx="8338665" cy="6091910"/>
          </a:xfrm>
          <a:prstGeom prst="rect">
            <a:avLst/>
          </a:prstGeom>
          <a:noFill/>
          <a:ln w="63500" cap="flat" cmpd="dbl" algn="ctr">
            <a:solidFill>
              <a:srgbClr val="52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662674" y="559992"/>
            <a:ext cx="7950494" cy="773478"/>
          </a:xfrm>
        </p:spPr>
        <p:txBody>
          <a:bodyPr>
            <a:noAutofit/>
          </a:bodyPr>
          <a:lstStyle/>
          <a:p>
            <a:r>
              <a:rPr lang="en-US" sz="7500" b="1" dirty="0" smtClean="0">
                <a:latin typeface="Calibri"/>
                <a:cs typeface="Calibri"/>
              </a:rPr>
              <a:t>Welcome!</a:t>
            </a:r>
            <a:endParaRPr lang="en-US" sz="7500" b="1" dirty="0">
              <a:latin typeface="Calibri"/>
              <a:cs typeface="Calibri"/>
            </a:endParaRPr>
          </a:p>
        </p:txBody>
      </p:sp>
      <p:sp>
        <p:nvSpPr>
          <p:cNvPr id="8" name="Content Placeholder 7"/>
          <p:cNvSpPr>
            <a:spLocks noGrp="1"/>
          </p:cNvSpPr>
          <p:nvPr>
            <p:ph idx="1"/>
          </p:nvPr>
        </p:nvSpPr>
        <p:spPr>
          <a:xfrm>
            <a:off x="662674" y="1872687"/>
            <a:ext cx="7950494" cy="4525963"/>
          </a:xfrm>
        </p:spPr>
        <p:txBody>
          <a:bodyPr wrap="square">
            <a:normAutofit/>
          </a:bodyPr>
          <a:lstStyle/>
          <a:p>
            <a:pPr marL="365760" indent="-347472">
              <a:spcBef>
                <a:spcPts val="576"/>
              </a:spcBef>
              <a:buNone/>
            </a:pPr>
            <a:r>
              <a:rPr lang="en-US" dirty="0" smtClean="0"/>
              <a:t>Today we will discuss:</a:t>
            </a:r>
          </a:p>
          <a:p>
            <a:pPr marL="365760" indent="-347472">
              <a:spcBef>
                <a:spcPts val="576"/>
              </a:spcBef>
            </a:pPr>
            <a:r>
              <a:rPr lang="en-US" dirty="0" smtClean="0"/>
              <a:t>Goals of the Gabelli School</a:t>
            </a:r>
          </a:p>
          <a:p>
            <a:pPr marL="365760" indent="-347472">
              <a:spcBef>
                <a:spcPts val="576"/>
              </a:spcBef>
            </a:pPr>
            <a:r>
              <a:rPr lang="en-US" dirty="0" smtClean="0"/>
              <a:t>Team who will support you</a:t>
            </a:r>
          </a:p>
          <a:p>
            <a:pPr marL="365760" indent="-347472">
              <a:spcBef>
                <a:spcPts val="576"/>
              </a:spcBef>
            </a:pPr>
            <a:r>
              <a:rPr lang="en-US" dirty="0" smtClean="0"/>
              <a:t>Core Curriculum Basics</a:t>
            </a:r>
          </a:p>
          <a:p>
            <a:pPr marL="365760" indent="-347472">
              <a:spcBef>
                <a:spcPts val="576"/>
              </a:spcBef>
            </a:pPr>
            <a:r>
              <a:rPr lang="en-US" dirty="0" smtClean="0"/>
              <a:t>Programmatic Opportunities</a:t>
            </a:r>
          </a:p>
          <a:p>
            <a:pPr marL="365760" indent="-347472">
              <a:spcBef>
                <a:spcPts val="576"/>
              </a:spcBef>
            </a:pPr>
            <a:r>
              <a:rPr lang="en-US" dirty="0" smtClean="0"/>
              <a:t>Personal and Professional Development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6243" y="1509174"/>
            <a:ext cx="6129747" cy="3975386"/>
          </a:xfrm>
          <a:prstGeom prst="rect">
            <a:avLst/>
          </a:prstGeom>
          <a:noFill/>
          <a:ln w="101600" cmpd="dbl">
            <a:solidFill>
              <a:srgbClr val="5C010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GSBbannerseal_2inches.jpg"/>
          <p:cNvPicPr>
            <a:picLocks noChangeAspect="1"/>
          </p:cNvPicPr>
          <p:nvPr/>
        </p:nvPicPr>
        <p:blipFill>
          <a:blip r:embed="rId2"/>
          <a:stretch>
            <a:fillRect/>
          </a:stretch>
        </p:blipFill>
        <p:spPr>
          <a:xfrm>
            <a:off x="657150" y="497941"/>
            <a:ext cx="1828800" cy="2365248"/>
          </a:xfrm>
          <a:prstGeom prst="rect">
            <a:avLst/>
          </a:prstGeom>
        </p:spPr>
      </p:pic>
      <p:sp>
        <p:nvSpPr>
          <p:cNvPr id="6" name="TextBox 5"/>
          <p:cNvSpPr txBox="1"/>
          <p:nvPr/>
        </p:nvSpPr>
        <p:spPr>
          <a:xfrm>
            <a:off x="2245734" y="2153241"/>
            <a:ext cx="4767581" cy="2800767"/>
          </a:xfrm>
          <a:prstGeom prst="rect">
            <a:avLst/>
          </a:prstGeom>
          <a:noFill/>
        </p:spPr>
        <p:txBody>
          <a:bodyPr wrap="square" rtlCol="0">
            <a:spAutoFit/>
          </a:bodyPr>
          <a:lstStyle/>
          <a:p>
            <a:pPr algn="ctr"/>
            <a:r>
              <a:rPr lang="en-US" sz="4400" dirty="0" smtClean="0"/>
              <a:t>Frequently Accessed Programmatic Opportunities</a:t>
            </a:r>
            <a:endParaRPr lang="en-US" sz="4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376" y="386496"/>
            <a:ext cx="8338665" cy="6091910"/>
          </a:xfrm>
          <a:prstGeom prst="rect">
            <a:avLst/>
          </a:prstGeom>
          <a:noFill/>
          <a:ln w="63500" cap="flat" cmpd="dbl" algn="ctr">
            <a:solidFill>
              <a:srgbClr val="52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662674" y="478515"/>
            <a:ext cx="7950494" cy="773478"/>
          </a:xfrm>
        </p:spPr>
        <p:txBody>
          <a:bodyPr>
            <a:normAutofit/>
          </a:bodyPr>
          <a:lstStyle/>
          <a:p>
            <a:pPr algn="l"/>
            <a:r>
              <a:rPr lang="en-US" sz="3600" b="1" dirty="0" smtClean="0">
                <a:cs typeface="Calibri"/>
              </a:rPr>
              <a:t>What is a “global opportunity”?</a:t>
            </a:r>
            <a:endParaRPr lang="en-US" sz="3600" b="1" dirty="0">
              <a:latin typeface="Calibri"/>
              <a:cs typeface="Calibri"/>
            </a:endParaRPr>
          </a:p>
        </p:txBody>
      </p:sp>
      <p:sp>
        <p:nvSpPr>
          <p:cNvPr id="8" name="Content Placeholder 7"/>
          <p:cNvSpPr>
            <a:spLocks noGrp="1"/>
          </p:cNvSpPr>
          <p:nvPr>
            <p:ph idx="1"/>
          </p:nvPr>
        </p:nvSpPr>
        <p:spPr>
          <a:xfrm>
            <a:off x="662674" y="1509174"/>
            <a:ext cx="7950493" cy="4414534"/>
          </a:xfrm>
        </p:spPr>
        <p:txBody>
          <a:bodyPr>
            <a:normAutofit lnSpcReduction="10000"/>
          </a:bodyPr>
          <a:lstStyle/>
          <a:p>
            <a:pPr marL="0">
              <a:buNone/>
            </a:pPr>
            <a:r>
              <a:rPr lang="en-US" sz="2800" b="1" dirty="0" smtClean="0"/>
              <a:t>At Fordham, these can happen …</a:t>
            </a:r>
          </a:p>
          <a:p>
            <a:pPr marL="0">
              <a:buNone/>
            </a:pPr>
            <a:r>
              <a:rPr lang="en-US" sz="2800" dirty="0" smtClean="0">
                <a:solidFill>
                  <a:srgbClr val="800000"/>
                </a:solidFill>
              </a:rPr>
              <a:t>In New York:</a:t>
            </a:r>
          </a:p>
          <a:p>
            <a:pPr marL="400050" lvl="1"/>
            <a:r>
              <a:rPr lang="en-US" sz="2000" dirty="0" smtClean="0"/>
              <a:t>Global aspect to all </a:t>
            </a:r>
            <a:r>
              <a:rPr lang="en-US" sz="2000" dirty="0" err="1" smtClean="0"/>
              <a:t>Gabelli</a:t>
            </a:r>
            <a:r>
              <a:rPr lang="en-US" sz="2000" dirty="0" smtClean="0"/>
              <a:t> coursework</a:t>
            </a:r>
          </a:p>
          <a:p>
            <a:pPr marL="400050" lvl="1"/>
            <a:r>
              <a:rPr lang="en-US" sz="2000" dirty="0" smtClean="0"/>
              <a:t>Internships at Manhattan offices of multinational firms</a:t>
            </a:r>
          </a:p>
          <a:p>
            <a:pPr marL="400050" lvl="1"/>
            <a:r>
              <a:rPr lang="en-US" sz="2000" dirty="0" smtClean="0"/>
              <a:t>Opportunities at governmental and nongovernmental organizations with international reach (United Nations, NYSE/</a:t>
            </a:r>
            <a:r>
              <a:rPr lang="en-US" sz="2000" dirty="0" err="1" smtClean="0"/>
              <a:t>Euronext</a:t>
            </a:r>
            <a:r>
              <a:rPr lang="en-US" sz="2000" dirty="0" smtClean="0"/>
              <a:t>, etc.)</a:t>
            </a:r>
            <a:endParaRPr lang="en-US" sz="2800" dirty="0" smtClean="0"/>
          </a:p>
          <a:p>
            <a:pPr marL="0">
              <a:buNone/>
            </a:pPr>
            <a:r>
              <a:rPr lang="en-US" sz="2800" dirty="0" smtClean="0">
                <a:solidFill>
                  <a:srgbClr val="800000"/>
                </a:solidFill>
              </a:rPr>
              <a:t>Abroad:</a:t>
            </a:r>
          </a:p>
          <a:p>
            <a:pPr marL="400050" lvl="1"/>
            <a:r>
              <a:rPr lang="en-US" sz="2000" dirty="0" smtClean="0"/>
              <a:t>Full semesters abroad (fall, spring, summer)</a:t>
            </a:r>
          </a:p>
          <a:p>
            <a:pPr marL="800100" lvl="2"/>
            <a:r>
              <a:rPr lang="en-US" sz="1600" dirty="0" smtClean="0"/>
              <a:t>Gabelli London Centre (fall, spring, and summer)</a:t>
            </a:r>
          </a:p>
          <a:p>
            <a:pPr marL="800100" lvl="2"/>
            <a:r>
              <a:rPr lang="en-US" sz="1600" dirty="0" smtClean="0"/>
              <a:t>Partnerships with other colleges and universities across the globe</a:t>
            </a:r>
          </a:p>
          <a:p>
            <a:pPr marL="400050" lvl="1"/>
            <a:r>
              <a:rPr lang="en-US" sz="2000" dirty="0" smtClean="0"/>
              <a:t>International study tours (one week or two weeks)</a:t>
            </a:r>
          </a:p>
          <a:p>
            <a:pPr marL="400050" lvl="1"/>
            <a:r>
              <a:rPr lang="en-US" sz="2000" dirty="0" smtClean="0"/>
              <a:t>Internships in other countries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376" y="386496"/>
            <a:ext cx="8338665" cy="6091910"/>
          </a:xfrm>
          <a:prstGeom prst="rect">
            <a:avLst/>
          </a:prstGeom>
          <a:noFill/>
          <a:ln w="63500" cap="flat" cmpd="dbl" algn="ctr">
            <a:solidFill>
              <a:srgbClr val="52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662674" y="368085"/>
            <a:ext cx="7950494" cy="1058560"/>
          </a:xfrm>
        </p:spPr>
        <p:txBody>
          <a:bodyPr>
            <a:normAutofit/>
          </a:bodyPr>
          <a:lstStyle/>
          <a:p>
            <a:pPr algn="l"/>
            <a:r>
              <a:rPr lang="en-US" sz="3600" b="1" dirty="0" smtClean="0">
                <a:cs typeface="Calibri"/>
              </a:rPr>
              <a:t>The G.L.O.B.E. program</a:t>
            </a:r>
            <a:endParaRPr lang="en-US" sz="3600" b="1" dirty="0">
              <a:latin typeface="Calibri"/>
              <a:cs typeface="Calibri"/>
            </a:endParaRPr>
          </a:p>
        </p:txBody>
      </p:sp>
      <p:sp>
        <p:nvSpPr>
          <p:cNvPr id="8" name="Content Placeholder 7"/>
          <p:cNvSpPr>
            <a:spLocks noGrp="1"/>
          </p:cNvSpPr>
          <p:nvPr>
            <p:ph idx="1"/>
          </p:nvPr>
        </p:nvSpPr>
        <p:spPr>
          <a:xfrm>
            <a:off x="662674" y="1665795"/>
            <a:ext cx="7950493" cy="4462924"/>
          </a:xfrm>
        </p:spPr>
        <p:txBody>
          <a:bodyPr>
            <a:normAutofit/>
          </a:bodyPr>
          <a:lstStyle/>
          <a:p>
            <a:pPr marL="0">
              <a:buNone/>
            </a:pPr>
            <a:r>
              <a:rPr lang="en-US" sz="2200" b="1" dirty="0" err="1" smtClean="0">
                <a:solidFill>
                  <a:srgbClr val="800000"/>
                </a:solidFill>
              </a:rPr>
              <a:t>Gabelli’s</a:t>
            </a:r>
            <a:r>
              <a:rPr lang="en-US" sz="2200" b="1" dirty="0" smtClean="0">
                <a:solidFill>
                  <a:srgbClr val="800000"/>
                </a:solidFill>
              </a:rPr>
              <a:t> international specialization</a:t>
            </a:r>
          </a:p>
          <a:p>
            <a:pPr marL="400050" lvl="1"/>
            <a:r>
              <a:rPr lang="en-US" sz="2000" dirty="0" smtClean="0"/>
              <a:t>Students select a country of focus</a:t>
            </a:r>
          </a:p>
          <a:p>
            <a:pPr marL="400050" lvl="1"/>
            <a:r>
              <a:rPr lang="en-US" sz="2000" dirty="0" smtClean="0"/>
              <a:t>Three required courses: two global business, one cultural studies</a:t>
            </a:r>
          </a:p>
          <a:p>
            <a:pPr marL="400050" lvl="1"/>
            <a:r>
              <a:rPr lang="en-US" sz="2000" dirty="0" smtClean="0"/>
              <a:t>Language proficiency, second intermediate level</a:t>
            </a:r>
          </a:p>
          <a:p>
            <a:pPr marL="400050" lvl="1"/>
            <a:r>
              <a:rPr lang="en-US" sz="2000" dirty="0" smtClean="0"/>
              <a:t>Must study abroad or complete a globally focused internship</a:t>
            </a:r>
          </a:p>
          <a:p>
            <a:pPr marL="0">
              <a:buNone/>
            </a:pPr>
            <a:endParaRPr lang="en-US" sz="2800" dirty="0" smtClean="0"/>
          </a:p>
          <a:p>
            <a:pPr marL="0">
              <a:buNone/>
            </a:pPr>
            <a:r>
              <a:rPr lang="en-US" sz="2200" b="1" dirty="0" smtClean="0">
                <a:solidFill>
                  <a:srgbClr val="800000"/>
                </a:solidFill>
              </a:rPr>
              <a:t>Statistics</a:t>
            </a:r>
          </a:p>
          <a:p>
            <a:pPr marL="400050" lvl="1"/>
            <a:r>
              <a:rPr lang="en-US" sz="2000" dirty="0" smtClean="0"/>
              <a:t>Program launched 1992</a:t>
            </a:r>
          </a:p>
          <a:p>
            <a:pPr marL="400050" lvl="1"/>
            <a:r>
              <a:rPr lang="en-US" sz="2000" dirty="0" smtClean="0"/>
              <a:t>In the Class of 2011, </a:t>
            </a:r>
            <a:r>
              <a:rPr lang="en-US" sz="2000" b="1" dirty="0" smtClean="0"/>
              <a:t>155</a:t>
            </a:r>
            <a:r>
              <a:rPr lang="en-US" sz="2000" dirty="0" smtClean="0"/>
              <a:t> students (about </a:t>
            </a:r>
            <a:r>
              <a:rPr lang="en-US" sz="2000" b="1" dirty="0" smtClean="0"/>
              <a:t>25%</a:t>
            </a:r>
            <a:r>
              <a:rPr lang="en-US" sz="2000" dirty="0" smtClean="0"/>
              <a:t> of the graduating class) earned the G.L.O.B.E. specialization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376" y="386496"/>
            <a:ext cx="8338665" cy="6091910"/>
          </a:xfrm>
          <a:prstGeom prst="rect">
            <a:avLst/>
          </a:prstGeom>
          <a:noFill/>
          <a:ln w="63500" cap="flat" cmpd="dbl" algn="ctr">
            <a:solidFill>
              <a:srgbClr val="52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662674" y="429033"/>
            <a:ext cx="7950494" cy="773478"/>
          </a:xfrm>
        </p:spPr>
        <p:txBody>
          <a:bodyPr>
            <a:normAutofit/>
          </a:bodyPr>
          <a:lstStyle/>
          <a:p>
            <a:pPr algn="l"/>
            <a:r>
              <a:rPr lang="en-US" sz="3600" b="1" dirty="0" smtClean="0">
                <a:latin typeface="Calibri"/>
                <a:cs typeface="Calibri"/>
              </a:rPr>
              <a:t>Dual-degree programs</a:t>
            </a:r>
            <a:endParaRPr lang="en-US" sz="3600" b="1" dirty="0">
              <a:latin typeface="Calibri"/>
              <a:cs typeface="Calibri"/>
            </a:endParaRPr>
          </a:p>
        </p:txBody>
      </p:sp>
      <p:sp>
        <p:nvSpPr>
          <p:cNvPr id="8" name="Content Placeholder 7"/>
          <p:cNvSpPr>
            <a:spLocks noGrp="1"/>
          </p:cNvSpPr>
          <p:nvPr>
            <p:ph idx="1"/>
          </p:nvPr>
        </p:nvSpPr>
        <p:spPr>
          <a:xfrm>
            <a:off x="662674" y="1492616"/>
            <a:ext cx="7680257" cy="4832453"/>
          </a:xfrm>
        </p:spPr>
        <p:txBody>
          <a:bodyPr>
            <a:normAutofit/>
          </a:bodyPr>
          <a:lstStyle/>
          <a:p>
            <a:pPr marL="0">
              <a:buNone/>
            </a:pPr>
            <a:r>
              <a:rPr lang="en-US" sz="2000" dirty="0" smtClean="0">
                <a:solidFill>
                  <a:srgbClr val="800000"/>
                </a:solidFill>
              </a:rPr>
              <a:t>About the programs</a:t>
            </a:r>
          </a:p>
          <a:p>
            <a:pPr marL="731520" indent="-256032">
              <a:spcBef>
                <a:spcPts val="384"/>
              </a:spcBef>
            </a:pPr>
            <a:r>
              <a:rPr lang="en-US" sz="1600" dirty="0" smtClean="0"/>
              <a:t>High-achieving students earn a bachelor’s and master’s degree in 5 years total</a:t>
            </a:r>
          </a:p>
          <a:p>
            <a:pPr marL="731520" indent="-256032">
              <a:spcBef>
                <a:spcPts val="384"/>
              </a:spcBef>
            </a:pPr>
            <a:r>
              <a:rPr lang="en-US" sz="1600" dirty="0" smtClean="0"/>
              <a:t>Undergraduate </a:t>
            </a:r>
            <a:r>
              <a:rPr lang="en-US" sz="1600" dirty="0" err="1" smtClean="0"/>
              <a:t>Gabelli</a:t>
            </a:r>
            <a:r>
              <a:rPr lang="en-US" sz="1600" dirty="0" smtClean="0"/>
              <a:t> experience remains the same</a:t>
            </a:r>
          </a:p>
          <a:p>
            <a:pPr marL="731520" indent="-256032">
              <a:spcBef>
                <a:spcPts val="384"/>
              </a:spcBef>
            </a:pPr>
            <a:r>
              <a:rPr lang="en-US" sz="1600" dirty="0" smtClean="0"/>
              <a:t>After earning the B.S. degree, students move on to Fordham’s Graduate School of Business administration for an M.B.A. or M.S.</a:t>
            </a:r>
          </a:p>
          <a:p>
            <a:pPr marL="731520" indent="-256032">
              <a:spcBef>
                <a:spcPts val="384"/>
              </a:spcBef>
            </a:pPr>
            <a:r>
              <a:rPr lang="en-US" sz="1600" dirty="0" smtClean="0"/>
              <a:t>Multiple combinations of degrees and majors/concentrations are available</a:t>
            </a:r>
          </a:p>
          <a:p>
            <a:pPr marL="731520" indent="-256032">
              <a:spcBef>
                <a:spcPts val="384"/>
              </a:spcBef>
              <a:buNone/>
            </a:pPr>
            <a:endParaRPr lang="en-US" sz="1600" dirty="0" smtClean="0"/>
          </a:p>
          <a:p>
            <a:pPr marL="0">
              <a:buNone/>
            </a:pPr>
            <a:r>
              <a:rPr lang="en-US" sz="2000" dirty="0" smtClean="0">
                <a:solidFill>
                  <a:srgbClr val="800000"/>
                </a:solidFill>
              </a:rPr>
              <a:t>Requirements for students</a:t>
            </a:r>
          </a:p>
          <a:p>
            <a:pPr marL="731520" indent="-256032">
              <a:spcBef>
                <a:spcPts val="384"/>
              </a:spcBef>
            </a:pPr>
            <a:r>
              <a:rPr lang="en-US" sz="1600" dirty="0" smtClean="0"/>
              <a:t>Application in junior or senior year</a:t>
            </a:r>
          </a:p>
          <a:p>
            <a:pPr marL="731520" indent="-256032">
              <a:spcBef>
                <a:spcPts val="384"/>
              </a:spcBef>
            </a:pPr>
            <a:r>
              <a:rPr lang="en-US" sz="1600" dirty="0" smtClean="0"/>
              <a:t>Strong grades in business and liberal arts courses</a:t>
            </a:r>
          </a:p>
          <a:p>
            <a:pPr marL="731520" indent="-256032">
              <a:spcBef>
                <a:spcPts val="384"/>
              </a:spcBef>
            </a:pPr>
            <a:r>
              <a:rPr lang="en-US" sz="1600" dirty="0" smtClean="0"/>
              <a:t>High score on GMAT</a:t>
            </a:r>
          </a:p>
          <a:p>
            <a:pPr marL="731520" indent="-256032">
              <a:spcBef>
                <a:spcPts val="384"/>
              </a:spcBef>
            </a:pPr>
            <a:r>
              <a:rPr lang="en-US" sz="1600" dirty="0" smtClean="0"/>
              <a:t>Internship experience</a:t>
            </a:r>
          </a:p>
          <a:p>
            <a:pPr marL="731520" indent="-256032">
              <a:spcBef>
                <a:spcPts val="384"/>
              </a:spcBef>
            </a:pPr>
            <a:r>
              <a:rPr lang="en-US" sz="1600" dirty="0" smtClean="0"/>
              <a:t>Commitment to active involvement in student life (campus activities, professional societies, extracurricular pursuits) </a:t>
            </a:r>
            <a:endParaRPr lang="en-US" sz="1600" dirty="0" smtClean="0">
              <a:solidFill>
                <a:srgbClr val="8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6243" y="1509174"/>
            <a:ext cx="6129747" cy="3975386"/>
          </a:xfrm>
          <a:prstGeom prst="rect">
            <a:avLst/>
          </a:prstGeom>
          <a:noFill/>
          <a:ln w="101600" cmpd="dbl">
            <a:solidFill>
              <a:srgbClr val="5C010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GSBbannerseal_2inches.jpg"/>
          <p:cNvPicPr>
            <a:picLocks noChangeAspect="1"/>
          </p:cNvPicPr>
          <p:nvPr/>
        </p:nvPicPr>
        <p:blipFill>
          <a:blip r:embed="rId2"/>
          <a:stretch>
            <a:fillRect/>
          </a:stretch>
        </p:blipFill>
        <p:spPr>
          <a:xfrm>
            <a:off x="657150" y="497941"/>
            <a:ext cx="1828800" cy="2365248"/>
          </a:xfrm>
          <a:prstGeom prst="rect">
            <a:avLst/>
          </a:prstGeom>
        </p:spPr>
      </p:pic>
      <p:sp>
        <p:nvSpPr>
          <p:cNvPr id="6" name="TextBox 5"/>
          <p:cNvSpPr txBox="1"/>
          <p:nvPr/>
        </p:nvSpPr>
        <p:spPr>
          <a:xfrm>
            <a:off x="2245734" y="2429399"/>
            <a:ext cx="4767581" cy="2123658"/>
          </a:xfrm>
          <a:prstGeom prst="rect">
            <a:avLst/>
          </a:prstGeom>
          <a:noFill/>
        </p:spPr>
        <p:txBody>
          <a:bodyPr wrap="square" rtlCol="0">
            <a:spAutoFit/>
          </a:bodyPr>
          <a:lstStyle/>
          <a:p>
            <a:pPr algn="ctr"/>
            <a:r>
              <a:rPr lang="en-US" sz="4400" dirty="0" smtClean="0"/>
              <a:t>Personal and </a:t>
            </a:r>
          </a:p>
          <a:p>
            <a:pPr algn="ctr"/>
            <a:r>
              <a:rPr lang="en-US" sz="4400" dirty="0" smtClean="0"/>
              <a:t>Professional Development</a:t>
            </a:r>
            <a:endParaRPr lang="en-US" sz="4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376" y="386496"/>
            <a:ext cx="8338665" cy="6091910"/>
          </a:xfrm>
          <a:prstGeom prst="rect">
            <a:avLst/>
          </a:prstGeom>
          <a:noFill/>
          <a:ln w="63500" cap="flat" cmpd="dbl" algn="ctr">
            <a:solidFill>
              <a:srgbClr val="52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662674" y="404894"/>
            <a:ext cx="7950494" cy="1435559"/>
          </a:xfrm>
        </p:spPr>
        <p:txBody>
          <a:bodyPr>
            <a:normAutofit/>
          </a:bodyPr>
          <a:lstStyle/>
          <a:p>
            <a:pPr algn="l"/>
            <a:r>
              <a:rPr lang="en-US" sz="3600" b="1" dirty="0" smtClean="0">
                <a:cs typeface="Calibri"/>
              </a:rPr>
              <a:t>A commitment to students</a:t>
            </a:r>
            <a:br>
              <a:rPr lang="en-US" sz="3600" b="1" dirty="0" smtClean="0">
                <a:cs typeface="Calibri"/>
              </a:rPr>
            </a:br>
            <a:r>
              <a:rPr lang="en-US" sz="3600" b="1" dirty="0" smtClean="0">
                <a:cs typeface="Calibri"/>
              </a:rPr>
              <a:t>that goes beyond academics</a:t>
            </a:r>
            <a:endParaRPr lang="en-US" sz="3600" b="1" dirty="0">
              <a:latin typeface="Calibri"/>
              <a:cs typeface="Calibri"/>
            </a:endParaRPr>
          </a:p>
        </p:txBody>
      </p:sp>
      <p:sp>
        <p:nvSpPr>
          <p:cNvPr id="8" name="Content Placeholder 7"/>
          <p:cNvSpPr>
            <a:spLocks noGrp="1"/>
          </p:cNvSpPr>
          <p:nvPr>
            <p:ph idx="1"/>
          </p:nvPr>
        </p:nvSpPr>
        <p:spPr>
          <a:xfrm>
            <a:off x="662674" y="2226946"/>
            <a:ext cx="7950493" cy="4007412"/>
          </a:xfrm>
        </p:spPr>
        <p:txBody>
          <a:bodyPr>
            <a:normAutofit fontScale="92500" lnSpcReduction="10000"/>
          </a:bodyPr>
          <a:lstStyle/>
          <a:p>
            <a:pPr marL="0">
              <a:buNone/>
            </a:pPr>
            <a:r>
              <a:rPr lang="en-US" sz="2400" b="1" dirty="0" smtClean="0">
                <a:solidFill>
                  <a:srgbClr val="800000"/>
                </a:solidFill>
              </a:rPr>
              <a:t>Four-year personal and professional development track:</a:t>
            </a:r>
          </a:p>
          <a:p>
            <a:pPr marL="400050" lvl="1"/>
            <a:endParaRPr lang="en-US" sz="1800" dirty="0" smtClean="0"/>
          </a:p>
          <a:p>
            <a:pPr marL="0">
              <a:buNone/>
            </a:pPr>
            <a:r>
              <a:rPr lang="en-US" sz="2000" b="1" dirty="0" smtClean="0"/>
              <a:t>Personal development:</a:t>
            </a:r>
          </a:p>
          <a:p>
            <a:pPr marL="400050" lvl="1"/>
            <a:r>
              <a:rPr lang="en-US" sz="1800" dirty="0" smtClean="0"/>
              <a:t>Self-discovery and self-awareness</a:t>
            </a:r>
          </a:p>
          <a:p>
            <a:pPr marL="400050" lvl="1"/>
            <a:r>
              <a:rPr lang="en-US" sz="1800" dirty="0" smtClean="0"/>
              <a:t>Character building / values education</a:t>
            </a:r>
          </a:p>
          <a:p>
            <a:pPr marL="800100" lvl="2"/>
            <a:r>
              <a:rPr lang="en-US" sz="1400" dirty="0" err="1" smtClean="0"/>
              <a:t>Cura</a:t>
            </a:r>
            <a:r>
              <a:rPr lang="en-US" sz="1400" dirty="0" smtClean="0"/>
              <a:t> </a:t>
            </a:r>
            <a:r>
              <a:rPr lang="en-US" sz="1400" dirty="0" err="1" smtClean="0"/>
              <a:t>Personalis</a:t>
            </a:r>
            <a:r>
              <a:rPr lang="en-US" sz="1400" dirty="0" smtClean="0"/>
              <a:t>: Care for the whole person</a:t>
            </a:r>
          </a:p>
          <a:p>
            <a:pPr marL="800100" lvl="2"/>
            <a:r>
              <a:rPr lang="en-US" sz="1400" dirty="0" err="1" smtClean="0"/>
              <a:t>Homines</a:t>
            </a:r>
            <a:r>
              <a:rPr lang="en-US" sz="1400" dirty="0" smtClean="0"/>
              <a:t> pro </a:t>
            </a:r>
            <a:r>
              <a:rPr lang="en-US" sz="1400" dirty="0" err="1" smtClean="0"/>
              <a:t>aliis</a:t>
            </a:r>
            <a:r>
              <a:rPr lang="en-US" sz="1400" dirty="0" smtClean="0"/>
              <a:t>: Men and Women for and with others</a:t>
            </a:r>
          </a:p>
          <a:p>
            <a:pPr marL="800100" lvl="2"/>
            <a:r>
              <a:rPr lang="en-US" sz="1400" dirty="0" smtClean="0"/>
              <a:t>Unity of Heart and Mind: Connecting the intellect with values</a:t>
            </a:r>
          </a:p>
          <a:p>
            <a:pPr marL="800100" lvl="2"/>
            <a:r>
              <a:rPr lang="en-US" sz="1400" dirty="0" err="1" smtClean="0"/>
              <a:t>Magis</a:t>
            </a:r>
            <a:r>
              <a:rPr lang="en-US" sz="1400" dirty="0" smtClean="0"/>
              <a:t>: Constantly striving to do better</a:t>
            </a:r>
          </a:p>
          <a:p>
            <a:pPr marL="400050" lvl="1">
              <a:buNone/>
            </a:pPr>
            <a:endParaRPr lang="en-US" sz="1800" dirty="0" smtClean="0"/>
          </a:p>
          <a:p>
            <a:pPr marL="0">
              <a:buNone/>
            </a:pPr>
            <a:r>
              <a:rPr lang="en-US" sz="2000" b="1" dirty="0" smtClean="0"/>
              <a:t>Professional development:</a:t>
            </a:r>
          </a:p>
          <a:p>
            <a:pPr marL="400050" lvl="1"/>
            <a:r>
              <a:rPr lang="en-US" sz="1800" dirty="0" smtClean="0"/>
              <a:t>Career-search skills</a:t>
            </a:r>
          </a:p>
          <a:p>
            <a:pPr marL="400050" lvl="1"/>
            <a:r>
              <a:rPr lang="en-US" sz="1800" dirty="0" smtClean="0"/>
              <a:t>Networking and mentoring opportunities</a:t>
            </a:r>
          </a:p>
          <a:p>
            <a:pPr marL="400050" lvl="1"/>
            <a:r>
              <a:rPr lang="en-US" sz="1800" dirty="0" smtClean="0"/>
              <a:t>The Fordham alumni network</a:t>
            </a:r>
          </a:p>
          <a:p>
            <a:pPr marL="400050" lvl="1">
              <a:buNone/>
            </a:pPr>
            <a:endParaRPr lang="en-US" sz="1800"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376" y="386496"/>
            <a:ext cx="8338665" cy="6091910"/>
          </a:xfrm>
          <a:prstGeom prst="rect">
            <a:avLst/>
          </a:prstGeom>
          <a:noFill/>
          <a:ln w="63500" cap="flat" cmpd="dbl" algn="ctr">
            <a:solidFill>
              <a:srgbClr val="52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662674" y="478515"/>
            <a:ext cx="7950494" cy="773478"/>
          </a:xfrm>
        </p:spPr>
        <p:txBody>
          <a:bodyPr>
            <a:normAutofit/>
          </a:bodyPr>
          <a:lstStyle/>
          <a:p>
            <a:pPr algn="l"/>
            <a:r>
              <a:rPr lang="en-US" sz="3600" b="1" dirty="0" smtClean="0">
                <a:latin typeface="Calibri"/>
                <a:cs typeface="Calibri"/>
              </a:rPr>
              <a:t>Personal development: IGNITE</a:t>
            </a:r>
            <a:endParaRPr lang="en-US" sz="3600" b="1" dirty="0">
              <a:latin typeface="Calibri"/>
              <a:cs typeface="Calibri"/>
            </a:endParaRPr>
          </a:p>
        </p:txBody>
      </p:sp>
      <p:sp>
        <p:nvSpPr>
          <p:cNvPr id="8" name="Content Placeholder 7"/>
          <p:cNvSpPr>
            <a:spLocks noGrp="1"/>
          </p:cNvSpPr>
          <p:nvPr>
            <p:ph idx="1"/>
          </p:nvPr>
        </p:nvSpPr>
        <p:spPr>
          <a:xfrm>
            <a:off x="662674" y="1560193"/>
            <a:ext cx="7950494" cy="4804393"/>
          </a:xfrm>
        </p:spPr>
        <p:txBody>
          <a:bodyPr>
            <a:normAutofit/>
          </a:bodyPr>
          <a:lstStyle/>
          <a:p>
            <a:pPr marL="0">
              <a:buNone/>
            </a:pPr>
            <a:r>
              <a:rPr lang="en-US" sz="2000" b="1" dirty="0" smtClean="0"/>
              <a:t>This four-year framework is incorporated into all out-of-classroom Gabelli initiatives.  It aims to guide students to discover their strengths, weaknesses and preferences, increasing their overall self-awareness in a way that will last.</a:t>
            </a:r>
          </a:p>
          <a:p>
            <a:pPr marL="0">
              <a:buNone/>
            </a:pPr>
            <a:endParaRPr lang="en-US" sz="1000" b="1" dirty="0" smtClean="0"/>
          </a:p>
          <a:p>
            <a:pPr marL="0">
              <a:buNone/>
            </a:pPr>
            <a:r>
              <a:rPr lang="en-US" sz="2000" dirty="0" smtClean="0"/>
              <a:t>Programs, events, activities, and advising sessions will encourage students to…</a:t>
            </a:r>
          </a:p>
          <a:p>
            <a:pPr marL="0"/>
            <a:r>
              <a:rPr lang="en-US" sz="1600" dirty="0" smtClean="0"/>
              <a:t>Cultivate a sense of exploration</a:t>
            </a:r>
          </a:p>
          <a:p>
            <a:pPr marL="0"/>
            <a:r>
              <a:rPr lang="en-US" sz="1600" dirty="0" smtClean="0"/>
              <a:t>Engage in reflective thinking</a:t>
            </a:r>
          </a:p>
          <a:p>
            <a:pPr marL="0"/>
            <a:r>
              <a:rPr lang="en-US" sz="1600" dirty="0" smtClean="0"/>
              <a:t>Practice ethical decision-making</a:t>
            </a:r>
          </a:p>
          <a:p>
            <a:pPr marL="0"/>
            <a:r>
              <a:rPr lang="en-US" sz="1600" dirty="0" smtClean="0"/>
              <a:t>Reinforce the themes of a Fordham education:</a:t>
            </a:r>
          </a:p>
          <a:p>
            <a:pPr marL="0"/>
            <a:endParaRPr lang="en-US" sz="1600" dirty="0" smtClean="0"/>
          </a:p>
          <a:p>
            <a:pPr marL="0"/>
            <a:endParaRPr lang="en-US" sz="1600" dirty="0" smtClean="0"/>
          </a:p>
          <a:p>
            <a:pPr marL="0"/>
            <a:r>
              <a:rPr lang="en-US" sz="1600" dirty="0" smtClean="0"/>
              <a:t>Goals each year of study:</a:t>
            </a:r>
          </a:p>
        </p:txBody>
      </p:sp>
      <p:sp>
        <p:nvSpPr>
          <p:cNvPr id="5" name="TextBox 4"/>
          <p:cNvSpPr txBox="1"/>
          <p:nvPr/>
        </p:nvSpPr>
        <p:spPr>
          <a:xfrm>
            <a:off x="1138103" y="4836489"/>
            <a:ext cx="6218333" cy="584775"/>
          </a:xfrm>
          <a:prstGeom prst="rect">
            <a:avLst/>
          </a:prstGeom>
          <a:noFill/>
        </p:spPr>
        <p:txBody>
          <a:bodyPr wrap="square" numCol="2" rtlCol="0">
            <a:spAutoFit/>
          </a:bodyPr>
          <a:lstStyle/>
          <a:p>
            <a:pPr indent="-274320">
              <a:buSzPct val="65000"/>
              <a:buFont typeface="Courier New"/>
              <a:buChar char="o"/>
            </a:pPr>
            <a:r>
              <a:rPr lang="en-US" sz="1600" dirty="0" smtClean="0"/>
              <a:t>  Intellectual excellence</a:t>
            </a:r>
          </a:p>
          <a:p>
            <a:pPr indent="-274320">
              <a:buSzPct val="65000"/>
              <a:buFont typeface="Courier New"/>
              <a:buChar char="o"/>
            </a:pPr>
            <a:r>
              <a:rPr lang="en-US" sz="1600" dirty="0" smtClean="0"/>
              <a:t>  Respect for others</a:t>
            </a:r>
          </a:p>
          <a:p>
            <a:pPr indent="-274320">
              <a:buSzPct val="65000"/>
              <a:buFont typeface="Courier New"/>
              <a:buChar char="o"/>
            </a:pPr>
            <a:r>
              <a:rPr lang="en-US" sz="1600" dirty="0" smtClean="0"/>
              <a:t>  Appreciation of diversity</a:t>
            </a:r>
          </a:p>
          <a:p>
            <a:pPr indent="-274320">
              <a:buSzPct val="65000"/>
              <a:buFont typeface="Courier New"/>
              <a:buChar char="o"/>
            </a:pPr>
            <a:r>
              <a:rPr lang="en-US" sz="1600" dirty="0" smtClean="0"/>
              <a:t>  Moral leadership</a:t>
            </a:r>
            <a:endParaRPr lang="en-US" sz="1600" dirty="0"/>
          </a:p>
        </p:txBody>
      </p:sp>
      <p:sp>
        <p:nvSpPr>
          <p:cNvPr id="6" name="TextBox 5"/>
          <p:cNvSpPr txBox="1"/>
          <p:nvPr/>
        </p:nvSpPr>
        <p:spPr>
          <a:xfrm>
            <a:off x="1136602" y="5704077"/>
            <a:ext cx="6218333" cy="584775"/>
          </a:xfrm>
          <a:prstGeom prst="rect">
            <a:avLst/>
          </a:prstGeom>
          <a:noFill/>
        </p:spPr>
        <p:txBody>
          <a:bodyPr wrap="square" numCol="2" rtlCol="0">
            <a:spAutoFit/>
          </a:bodyPr>
          <a:lstStyle/>
          <a:p>
            <a:pPr indent="-274320">
              <a:buSzPct val="65000"/>
              <a:buFont typeface="Courier New"/>
              <a:buChar char="o"/>
            </a:pPr>
            <a:r>
              <a:rPr lang="en-US" sz="1600" dirty="0" smtClean="0"/>
              <a:t>  Freshmen: Self-Awareness</a:t>
            </a:r>
          </a:p>
          <a:p>
            <a:pPr indent="-274320">
              <a:buSzPct val="65000"/>
              <a:buFont typeface="Courier New"/>
              <a:buChar char="o"/>
            </a:pPr>
            <a:r>
              <a:rPr lang="en-US" sz="1600" dirty="0" smtClean="0"/>
              <a:t>  Sophomores: Ingenuity</a:t>
            </a:r>
          </a:p>
          <a:p>
            <a:pPr indent="-274320">
              <a:buSzPct val="65000"/>
              <a:buFont typeface="Courier New"/>
              <a:buChar char="o"/>
            </a:pPr>
            <a:r>
              <a:rPr lang="en-US" sz="1600" dirty="0" smtClean="0"/>
              <a:t>  Juniors: Passion</a:t>
            </a:r>
          </a:p>
          <a:p>
            <a:pPr indent="-274320">
              <a:buSzPct val="65000"/>
              <a:buFont typeface="Courier New"/>
              <a:buChar char="o"/>
            </a:pPr>
            <a:r>
              <a:rPr lang="en-US" sz="1600" dirty="0" smtClean="0"/>
              <a:t>  Seniors: Heroism</a:t>
            </a:r>
            <a:endParaRPr lang="en-US" sz="1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376" y="386496"/>
            <a:ext cx="8338665" cy="6091910"/>
          </a:xfrm>
          <a:prstGeom prst="rect">
            <a:avLst/>
          </a:prstGeom>
          <a:noFill/>
          <a:ln w="63500" cap="flat" cmpd="dbl" algn="ctr">
            <a:solidFill>
              <a:srgbClr val="52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662674" y="478515"/>
            <a:ext cx="7950494" cy="773478"/>
          </a:xfrm>
        </p:spPr>
        <p:txBody>
          <a:bodyPr>
            <a:normAutofit/>
          </a:bodyPr>
          <a:lstStyle/>
          <a:p>
            <a:pPr algn="l"/>
            <a:r>
              <a:rPr lang="en-US" sz="3600" b="1" dirty="0" smtClean="0">
                <a:latin typeface="Calibri"/>
                <a:cs typeface="Calibri"/>
              </a:rPr>
              <a:t>Personal development: Service</a:t>
            </a:r>
            <a:endParaRPr lang="en-US" sz="3600" b="1" dirty="0">
              <a:latin typeface="Calibri"/>
              <a:cs typeface="Calibri"/>
            </a:endParaRPr>
          </a:p>
        </p:txBody>
      </p:sp>
      <p:sp>
        <p:nvSpPr>
          <p:cNvPr id="8" name="Content Placeholder 7"/>
          <p:cNvSpPr>
            <a:spLocks noGrp="1"/>
          </p:cNvSpPr>
          <p:nvPr>
            <p:ph idx="1"/>
          </p:nvPr>
        </p:nvSpPr>
        <p:spPr>
          <a:xfrm>
            <a:off x="662674" y="1460609"/>
            <a:ext cx="7793263" cy="4918214"/>
          </a:xfrm>
        </p:spPr>
        <p:txBody>
          <a:bodyPr>
            <a:normAutofit fontScale="92500" lnSpcReduction="20000"/>
          </a:bodyPr>
          <a:lstStyle/>
          <a:p>
            <a:pPr marL="0">
              <a:buNone/>
            </a:pPr>
            <a:r>
              <a:rPr lang="en-US" sz="2600" b="1" dirty="0" smtClean="0"/>
              <a:t>Gabelli School of Business students learn the importance of being “men and women for and with others.”</a:t>
            </a:r>
          </a:p>
          <a:p>
            <a:pPr marL="0">
              <a:buNone/>
            </a:pPr>
            <a:r>
              <a:rPr lang="en-US" sz="2300" dirty="0" smtClean="0"/>
              <a:t>They demonstrate this principle by volunteering through dozens of Fordham University social justice and community service programs, including:</a:t>
            </a:r>
          </a:p>
          <a:p>
            <a:pPr marL="0">
              <a:buNone/>
            </a:pPr>
            <a:endParaRPr lang="en-US" sz="2000" dirty="0" smtClean="0"/>
          </a:p>
          <a:p>
            <a:pPr marL="0">
              <a:buNone/>
            </a:pPr>
            <a:r>
              <a:rPr lang="en-US" sz="2600" dirty="0" smtClean="0"/>
              <a:t>Freshman Year:</a:t>
            </a:r>
          </a:p>
          <a:p>
            <a:pPr marL="347472"/>
            <a:r>
              <a:rPr lang="en-US" sz="2600" dirty="0" smtClean="0">
                <a:solidFill>
                  <a:srgbClr val="800000"/>
                </a:solidFill>
              </a:rPr>
              <a:t>Urban Plunge</a:t>
            </a:r>
          </a:p>
          <a:p>
            <a:pPr marL="347472"/>
            <a:r>
              <a:rPr lang="en-US" sz="2600" dirty="0" smtClean="0">
                <a:solidFill>
                  <a:srgbClr val="800000"/>
                </a:solidFill>
              </a:rPr>
              <a:t>Service Learning</a:t>
            </a:r>
          </a:p>
          <a:p>
            <a:pPr marL="347472"/>
            <a:r>
              <a:rPr lang="en-US" sz="2600" dirty="0" smtClean="0">
                <a:solidFill>
                  <a:srgbClr val="800000"/>
                </a:solidFill>
              </a:rPr>
              <a:t>Multiple Justice Opportunities</a:t>
            </a:r>
          </a:p>
          <a:p>
            <a:pPr marL="347472">
              <a:buNone/>
            </a:pPr>
            <a:endParaRPr lang="en-US" sz="2600" dirty="0" smtClean="0">
              <a:solidFill>
                <a:srgbClr val="800000"/>
              </a:solidFill>
            </a:endParaRPr>
          </a:p>
          <a:p>
            <a:pPr marL="347472">
              <a:buNone/>
            </a:pPr>
            <a:r>
              <a:rPr lang="en-US" sz="2600" dirty="0" smtClean="0"/>
              <a:t>Later Years:</a:t>
            </a:r>
          </a:p>
          <a:p>
            <a:pPr marL="347472"/>
            <a:r>
              <a:rPr lang="en-US" sz="2600" dirty="0" smtClean="0">
                <a:solidFill>
                  <a:srgbClr val="800000"/>
                </a:solidFill>
              </a:rPr>
              <a:t>Fair Trade Consulting Program</a:t>
            </a:r>
          </a:p>
          <a:p>
            <a:pPr marL="347472"/>
            <a:r>
              <a:rPr lang="en-US" sz="2600" dirty="0" smtClean="0">
                <a:solidFill>
                  <a:srgbClr val="800000"/>
                </a:solidFill>
              </a:rPr>
              <a:t>NYC Consulting Program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376" y="386496"/>
            <a:ext cx="8338665" cy="6091910"/>
          </a:xfrm>
          <a:prstGeom prst="rect">
            <a:avLst/>
          </a:prstGeom>
          <a:noFill/>
          <a:ln w="63500" cap="flat" cmpd="dbl" algn="ctr">
            <a:solidFill>
              <a:srgbClr val="52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662674" y="404895"/>
            <a:ext cx="7950494" cy="1533034"/>
          </a:xfrm>
        </p:spPr>
        <p:txBody>
          <a:bodyPr>
            <a:normAutofit/>
          </a:bodyPr>
          <a:lstStyle/>
          <a:p>
            <a:pPr algn="l"/>
            <a:r>
              <a:rPr lang="en-US" sz="3600" b="1" dirty="0" smtClean="0">
                <a:cs typeface="Calibri"/>
              </a:rPr>
              <a:t>Professional development:</a:t>
            </a:r>
            <a:br>
              <a:rPr lang="en-US" sz="3600" b="1" dirty="0" smtClean="0">
                <a:cs typeface="Calibri"/>
              </a:rPr>
            </a:br>
            <a:r>
              <a:rPr lang="en-US" sz="3600" b="1" dirty="0" smtClean="0">
                <a:cs typeface="Calibri"/>
              </a:rPr>
              <a:t>Doesn’t career services do that?</a:t>
            </a:r>
            <a:endParaRPr lang="en-US" sz="3600" b="1" dirty="0">
              <a:latin typeface="Calibri"/>
              <a:cs typeface="Calibri"/>
            </a:endParaRPr>
          </a:p>
        </p:txBody>
      </p:sp>
      <p:sp>
        <p:nvSpPr>
          <p:cNvPr id="8" name="Content Placeholder 7"/>
          <p:cNvSpPr>
            <a:spLocks noGrp="1"/>
          </p:cNvSpPr>
          <p:nvPr>
            <p:ph idx="1"/>
          </p:nvPr>
        </p:nvSpPr>
        <p:spPr>
          <a:xfrm>
            <a:off x="662674" y="2078119"/>
            <a:ext cx="7950493" cy="3976976"/>
          </a:xfrm>
        </p:spPr>
        <p:txBody>
          <a:bodyPr>
            <a:normAutofit/>
          </a:bodyPr>
          <a:lstStyle/>
          <a:p>
            <a:pPr marL="0">
              <a:buNone/>
            </a:pPr>
            <a:r>
              <a:rPr lang="en-US" sz="2000" b="1" dirty="0" smtClean="0"/>
              <a:t>Yes, but we supplement the university’s offerings in a way designed specifically to advance the careers of </a:t>
            </a:r>
            <a:r>
              <a:rPr lang="en-US" sz="2000" b="1" u="sng" dirty="0" smtClean="0"/>
              <a:t>business</a:t>
            </a:r>
            <a:r>
              <a:rPr lang="en-US" sz="2000" b="1" dirty="0" smtClean="0"/>
              <a:t> students.</a:t>
            </a:r>
          </a:p>
        </p:txBody>
      </p:sp>
      <p:sp>
        <p:nvSpPr>
          <p:cNvPr id="5" name="TextBox 4"/>
          <p:cNvSpPr txBox="1"/>
          <p:nvPr/>
        </p:nvSpPr>
        <p:spPr>
          <a:xfrm>
            <a:off x="761638" y="3017728"/>
            <a:ext cx="5087036" cy="3416320"/>
          </a:xfrm>
          <a:prstGeom prst="rect">
            <a:avLst/>
          </a:prstGeom>
          <a:noFill/>
        </p:spPr>
        <p:txBody>
          <a:bodyPr wrap="square" rtlCol="0">
            <a:spAutoFit/>
          </a:bodyPr>
          <a:lstStyle/>
          <a:p>
            <a:r>
              <a:rPr lang="en-US" b="1" dirty="0" smtClean="0">
                <a:solidFill>
                  <a:srgbClr val="800000"/>
                </a:solidFill>
              </a:rPr>
              <a:t>Heather  </a:t>
            </a:r>
            <a:r>
              <a:rPr lang="en-US" b="1" dirty="0" err="1" smtClean="0">
                <a:solidFill>
                  <a:srgbClr val="800000"/>
                </a:solidFill>
              </a:rPr>
              <a:t>Krasna</a:t>
            </a:r>
            <a:endParaRPr lang="en-US" b="1" dirty="0" smtClean="0">
              <a:solidFill>
                <a:srgbClr val="800000"/>
              </a:solidFill>
            </a:endParaRPr>
          </a:p>
          <a:p>
            <a:r>
              <a:rPr lang="en-US" sz="1600" dirty="0" smtClean="0"/>
              <a:t>Director of Personal and Professional Development</a:t>
            </a:r>
          </a:p>
          <a:p>
            <a:endParaRPr lang="en-US" b="1" dirty="0" smtClean="0">
              <a:solidFill>
                <a:srgbClr val="800000"/>
              </a:solidFill>
            </a:endParaRPr>
          </a:p>
          <a:p>
            <a:r>
              <a:rPr lang="en-US" b="1" dirty="0" smtClean="0">
                <a:solidFill>
                  <a:srgbClr val="800000"/>
                </a:solidFill>
              </a:rPr>
              <a:t>Nancy McCarthy</a:t>
            </a:r>
          </a:p>
          <a:p>
            <a:r>
              <a:rPr lang="en-US" sz="1600" dirty="0" smtClean="0"/>
              <a:t>Manager of Personal and Professional Development</a:t>
            </a:r>
          </a:p>
          <a:p>
            <a:endParaRPr lang="en-US" dirty="0" smtClean="0"/>
          </a:p>
          <a:p>
            <a:r>
              <a:rPr lang="en-US" sz="1600" u="sng" dirty="0" smtClean="0"/>
              <a:t>Oversee:</a:t>
            </a:r>
          </a:p>
          <a:p>
            <a:pPr>
              <a:buFont typeface="Arial"/>
              <a:buChar char="•"/>
            </a:pPr>
            <a:r>
              <a:rPr lang="en-US" sz="1600" dirty="0" smtClean="0"/>
              <a:t>  Employer relationship building</a:t>
            </a:r>
          </a:p>
          <a:p>
            <a:pPr>
              <a:buFont typeface="Arial"/>
              <a:buChar char="•"/>
            </a:pPr>
            <a:r>
              <a:rPr lang="en-US" sz="1600" dirty="0" smtClean="0"/>
              <a:t>  Career discovery events</a:t>
            </a:r>
          </a:p>
          <a:p>
            <a:pPr>
              <a:buFont typeface="Arial"/>
              <a:buChar char="•"/>
            </a:pPr>
            <a:r>
              <a:rPr lang="en-US" sz="1600" dirty="0" smtClean="0"/>
              <a:t>  On-campus gatherings with executives</a:t>
            </a:r>
          </a:p>
          <a:p>
            <a:pPr>
              <a:buFont typeface="Arial"/>
              <a:buChar char="•"/>
            </a:pPr>
            <a:r>
              <a:rPr lang="en-US" sz="1600" dirty="0" smtClean="0"/>
              <a:t>  Small group student/alumni networking dinners</a:t>
            </a:r>
          </a:p>
          <a:p>
            <a:pPr>
              <a:buFont typeface="Arial"/>
              <a:buChar char="•"/>
            </a:pPr>
            <a:r>
              <a:rPr lang="en-US" sz="1600" dirty="0" smtClean="0"/>
              <a:t>  Interview practice sessions</a:t>
            </a:r>
          </a:p>
          <a:p>
            <a:r>
              <a:rPr lang="en-US" sz="1600" dirty="0" smtClean="0"/>
              <a:t>   . . . and much more.</a:t>
            </a:r>
            <a:endParaRPr lang="en-US" sz="1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376" y="386496"/>
            <a:ext cx="8338665" cy="6091910"/>
          </a:xfrm>
          <a:prstGeom prst="rect">
            <a:avLst/>
          </a:prstGeom>
          <a:noFill/>
          <a:ln w="63500" cap="flat" cmpd="dbl" algn="ctr">
            <a:solidFill>
              <a:srgbClr val="52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a:xfrm>
            <a:off x="662674" y="322424"/>
            <a:ext cx="7950494" cy="1435559"/>
          </a:xfrm>
        </p:spPr>
        <p:txBody>
          <a:bodyPr>
            <a:normAutofit/>
          </a:bodyPr>
          <a:lstStyle/>
          <a:p>
            <a:pPr algn="l"/>
            <a:r>
              <a:rPr lang="en-US" sz="3600" b="1" dirty="0" smtClean="0">
                <a:cs typeface="Calibri"/>
              </a:rPr>
              <a:t>Three sector mentors:</a:t>
            </a:r>
            <a:br>
              <a:rPr lang="en-US" sz="3600" b="1" dirty="0" smtClean="0">
                <a:cs typeface="Calibri"/>
              </a:rPr>
            </a:br>
            <a:r>
              <a:rPr lang="en-US" sz="2800" b="1" dirty="0" smtClean="0">
                <a:cs typeface="Calibri"/>
              </a:rPr>
              <a:t>Accounting, Finance, Marketing</a:t>
            </a:r>
            <a:endParaRPr lang="en-US" sz="2800" b="1" dirty="0">
              <a:latin typeface="Calibri"/>
              <a:cs typeface="Calibri"/>
            </a:endParaRPr>
          </a:p>
        </p:txBody>
      </p:sp>
      <p:sp>
        <p:nvSpPr>
          <p:cNvPr id="10" name="Content Placeholder 7"/>
          <p:cNvSpPr txBox="1">
            <a:spLocks/>
          </p:cNvSpPr>
          <p:nvPr/>
        </p:nvSpPr>
        <p:spPr>
          <a:xfrm>
            <a:off x="6080874" y="1794604"/>
            <a:ext cx="2459870" cy="2731157"/>
          </a:xfrm>
          <a:prstGeom prst="rect">
            <a:avLst/>
          </a:prstGeom>
        </p:spPr>
        <p:txBody>
          <a:bodyPr vert="horz" lIns="91440" tIns="45720" rIns="91440" bIns="45720" rtlCol="0">
            <a:normAutofit/>
          </a:bodyPr>
          <a:lstStyle/>
          <a:p>
            <a:pPr marL="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400" b="1" i="0" u="none" strike="noStrike" kern="1200" cap="none" spc="0" normalizeH="0" baseline="0" noProof="0" dirty="0" smtClean="0">
                <a:ln>
                  <a:noFill/>
                </a:ln>
                <a:solidFill>
                  <a:srgbClr val="800000"/>
                </a:solidFill>
                <a:effectLst/>
                <a:uLnTx/>
                <a:uFillTx/>
                <a:latin typeface="+mn-lt"/>
                <a:ea typeface="+mn-ea"/>
                <a:cs typeface="+mn-cs"/>
              </a:rPr>
              <a:t>Gina Hill-</a:t>
            </a:r>
            <a:r>
              <a:rPr kumimoji="0" lang="en-US" sz="2400" b="1" i="0" u="none" strike="noStrike" kern="1200" cap="none" spc="0" normalizeH="0" baseline="0" noProof="0" dirty="0" err="1" smtClean="0">
                <a:ln>
                  <a:noFill/>
                </a:ln>
                <a:solidFill>
                  <a:srgbClr val="800000"/>
                </a:solidFill>
                <a:effectLst/>
                <a:uLnTx/>
                <a:uFillTx/>
                <a:latin typeface="+mn-lt"/>
                <a:ea typeface="+mn-ea"/>
                <a:cs typeface="+mn-cs"/>
              </a:rPr>
              <a:t>Lobasso</a:t>
            </a:r>
            <a:endParaRPr kumimoji="0" lang="en-US" sz="2400" b="1" i="0" u="none" strike="noStrike" kern="1200" cap="none" spc="0" normalizeH="0" baseline="0" noProof="0" dirty="0" smtClean="0">
              <a:ln>
                <a:noFill/>
              </a:ln>
              <a:solidFill>
                <a:srgbClr val="800000"/>
              </a:solidFill>
              <a:effectLst/>
              <a:uLnTx/>
              <a:uFillTx/>
              <a:latin typeface="+mn-lt"/>
              <a:ea typeface="+mn-ea"/>
              <a:cs typeface="+mn-cs"/>
            </a:endParaRPr>
          </a:p>
          <a:p>
            <a:pPr marL="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1" dirty="0" err="1" smtClean="0"/>
              <a:t>Marke</a:t>
            </a:r>
            <a:r>
              <a:rPr kumimoji="0" lang="en-US" sz="1800" b="1" i="0" u="none" strike="noStrike" kern="1200" cap="none" spc="0" normalizeH="0" baseline="0" noProof="0" dirty="0" smtClean="0">
                <a:ln>
                  <a:noFill/>
                </a:ln>
                <a:solidFill>
                  <a:schemeClr val="tx1"/>
                </a:solidFill>
                <a:effectLst/>
                <a:uLnTx/>
                <a:uFillTx/>
                <a:latin typeface="+mn-lt"/>
                <a:ea typeface="+mn-ea"/>
                <a:cs typeface="+mn-cs"/>
              </a:rPr>
              <a:t>ting</a:t>
            </a:r>
          </a:p>
          <a:p>
            <a:pPr marL="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342900" algn="l" defTabSz="457200" rtl="0" eaLnBrk="1" fontAlgn="auto" latinLnBrk="0" hangingPunct="1">
              <a:lnSpc>
                <a:spcPct val="100000"/>
              </a:lnSpc>
              <a:spcBef>
                <a:spcPct val="20000"/>
              </a:spcBef>
              <a:spcAft>
                <a:spcPts val="0"/>
              </a:spcAft>
              <a:buClrTx/>
              <a:buSzTx/>
              <a:buFont typeface="Arial"/>
              <a:buNone/>
              <a:tabLst/>
              <a:defRPr/>
            </a:pPr>
            <a:r>
              <a:rPr lang="en-US" sz="1400" b="1" dirty="0" smtClean="0"/>
              <a:t>Example program:</a:t>
            </a:r>
          </a:p>
          <a:p>
            <a:pPr marL="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Marketing</a:t>
            </a:r>
            <a:r>
              <a:rPr kumimoji="0" lang="en-US" sz="1400" b="0" i="0" u="none" strike="noStrike" kern="1200" cap="none" spc="0" normalizeH="0" noProof="0" dirty="0" smtClean="0">
                <a:ln>
                  <a:noFill/>
                </a:ln>
                <a:solidFill>
                  <a:schemeClr val="tx1"/>
                </a:solidFill>
                <a:effectLst/>
                <a:uLnTx/>
                <a:uFillTx/>
                <a:latin typeface="+mn-lt"/>
                <a:ea typeface="+mn-ea"/>
                <a:cs typeface="+mn-cs"/>
              </a:rPr>
              <a:t> practitioner sessions where students meet executives and recruiters by helping them problem-solve an actual challenge faced by the company </a:t>
            </a: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Content Placeholder 7"/>
          <p:cNvSpPr txBox="1">
            <a:spLocks/>
          </p:cNvSpPr>
          <p:nvPr/>
        </p:nvSpPr>
        <p:spPr>
          <a:xfrm>
            <a:off x="3421007" y="1794604"/>
            <a:ext cx="2043251" cy="2731157"/>
          </a:xfrm>
          <a:prstGeom prst="rect">
            <a:avLst/>
          </a:prstGeom>
        </p:spPr>
        <p:txBody>
          <a:bodyPr vert="horz" lIns="91440" tIns="45720" rIns="91440" bIns="45720" rtlCol="0">
            <a:normAutofit lnSpcReduction="10000"/>
          </a:bodyPr>
          <a:lstStyle/>
          <a:p>
            <a:pPr marL="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400" b="1" i="0" u="none" strike="noStrike" kern="1200" cap="none" spc="0" normalizeH="0" baseline="0" noProof="0" dirty="0" smtClean="0">
                <a:ln>
                  <a:noFill/>
                </a:ln>
                <a:solidFill>
                  <a:srgbClr val="800000"/>
                </a:solidFill>
                <a:effectLst/>
                <a:uLnTx/>
                <a:uFillTx/>
                <a:latin typeface="+mn-lt"/>
                <a:ea typeface="+mn-ea"/>
                <a:cs typeface="+mn-cs"/>
              </a:rPr>
              <a:t>Lisa</a:t>
            </a:r>
            <a:r>
              <a:rPr kumimoji="0" lang="en-US" sz="2400" b="1" i="0" u="none" strike="noStrike" kern="1200" cap="none" spc="0" normalizeH="0" noProof="0" dirty="0" smtClean="0">
                <a:ln>
                  <a:noFill/>
                </a:ln>
                <a:solidFill>
                  <a:srgbClr val="800000"/>
                </a:solidFill>
                <a:effectLst/>
                <a:uLnTx/>
                <a:uFillTx/>
                <a:latin typeface="+mn-lt"/>
                <a:ea typeface="+mn-ea"/>
                <a:cs typeface="+mn-cs"/>
              </a:rPr>
              <a:t> </a:t>
            </a:r>
            <a:r>
              <a:rPr kumimoji="0" lang="en-US" sz="2400" b="1" i="0" u="none" strike="noStrike" kern="1200" cap="none" spc="0" normalizeH="0" noProof="0" dirty="0" err="1" smtClean="0">
                <a:ln>
                  <a:noFill/>
                </a:ln>
                <a:solidFill>
                  <a:srgbClr val="800000"/>
                </a:solidFill>
                <a:effectLst/>
                <a:uLnTx/>
                <a:uFillTx/>
                <a:latin typeface="+mn-lt"/>
                <a:ea typeface="+mn-ea"/>
                <a:cs typeface="+mn-cs"/>
              </a:rPr>
              <a:t>Henkoff</a:t>
            </a:r>
            <a:endParaRPr kumimoji="0" lang="en-US" sz="2400" b="1" i="0" u="none" strike="noStrike" kern="1200" cap="none" spc="0" normalizeH="0" baseline="0" noProof="0" dirty="0" smtClean="0">
              <a:ln>
                <a:noFill/>
              </a:ln>
              <a:solidFill>
                <a:srgbClr val="800000"/>
              </a:solidFill>
              <a:effectLst/>
              <a:uLnTx/>
              <a:uFillTx/>
              <a:latin typeface="+mn-lt"/>
              <a:ea typeface="+mn-ea"/>
              <a:cs typeface="+mn-cs"/>
            </a:endParaRPr>
          </a:p>
          <a:p>
            <a:pPr marL="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1800" b="1" i="0" u="none" strike="noStrike" kern="1200" cap="none" spc="0" normalizeH="0" baseline="0" noProof="0" dirty="0" smtClean="0">
                <a:ln>
                  <a:noFill/>
                </a:ln>
                <a:solidFill>
                  <a:schemeClr val="tx1"/>
                </a:solidFill>
                <a:effectLst/>
                <a:uLnTx/>
                <a:uFillTx/>
                <a:latin typeface="+mn-lt"/>
                <a:ea typeface="+mn-ea"/>
                <a:cs typeface="+mn-cs"/>
              </a:rPr>
              <a:t>Finance</a:t>
            </a:r>
          </a:p>
          <a:p>
            <a:pPr marL="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342900" algn="l" defTabSz="457200" rtl="0" eaLnBrk="1" fontAlgn="auto" latinLnBrk="0" hangingPunct="1">
              <a:lnSpc>
                <a:spcPct val="100000"/>
              </a:lnSpc>
              <a:spcBef>
                <a:spcPct val="20000"/>
              </a:spcBef>
              <a:spcAft>
                <a:spcPts val="0"/>
              </a:spcAft>
              <a:buClrTx/>
              <a:buSzTx/>
              <a:buFont typeface="Arial"/>
              <a:buNone/>
              <a:tabLst/>
              <a:defRPr/>
            </a:pPr>
            <a:r>
              <a:rPr lang="en-US" sz="1400" b="1" dirty="0" smtClean="0"/>
              <a:t>Example program:</a:t>
            </a:r>
          </a:p>
          <a:p>
            <a:pPr marL="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One-on-one meetings with sophomore,</a:t>
            </a:r>
            <a:r>
              <a:rPr kumimoji="0" lang="en-US" sz="1400" b="0" i="0" u="none" strike="noStrike" kern="1200" cap="none" spc="0" normalizeH="0" noProof="0" dirty="0" smtClean="0">
                <a:ln>
                  <a:noFill/>
                </a:ln>
                <a:solidFill>
                  <a:schemeClr val="tx1"/>
                </a:solidFill>
                <a:effectLst/>
                <a:uLnTx/>
                <a:uFillTx/>
                <a:latin typeface="+mn-lt"/>
                <a:ea typeface="+mn-ea"/>
                <a:cs typeface="+mn-cs"/>
              </a:rPr>
              <a:t> junior and senior finance majors, followed by personal advocacy on students’ behalf with known recruiters at firms</a:t>
            </a: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5" name="Content Placeholder 7"/>
          <p:cNvSpPr txBox="1">
            <a:spLocks/>
          </p:cNvSpPr>
          <p:nvPr/>
        </p:nvSpPr>
        <p:spPr>
          <a:xfrm>
            <a:off x="884778" y="1794604"/>
            <a:ext cx="2043251" cy="2731157"/>
          </a:xfrm>
          <a:prstGeom prst="rect">
            <a:avLst/>
          </a:prstGeom>
        </p:spPr>
        <p:txBody>
          <a:bodyPr vert="horz" lIns="91440" tIns="45720" rIns="91440" bIns="45720" rtlCol="0">
            <a:normAutofit lnSpcReduction="10000"/>
          </a:bodyPr>
          <a:lstStyle/>
          <a:p>
            <a:pPr marL="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400" b="1" i="0" u="none" strike="noStrike" kern="1200" cap="none" spc="0" normalizeH="0" baseline="0" noProof="0" dirty="0" smtClean="0">
                <a:ln>
                  <a:noFill/>
                </a:ln>
                <a:solidFill>
                  <a:srgbClr val="800000"/>
                </a:solidFill>
                <a:effectLst/>
                <a:uLnTx/>
                <a:uFillTx/>
                <a:latin typeface="+mn-lt"/>
                <a:ea typeface="+mn-ea"/>
                <a:cs typeface="+mn-cs"/>
              </a:rPr>
              <a:t>Tara </a:t>
            </a:r>
            <a:r>
              <a:rPr kumimoji="0" lang="en-US" sz="2400" b="1" i="0" u="none" strike="noStrike" kern="1200" cap="none" spc="0" normalizeH="0" baseline="0" noProof="0" dirty="0" err="1" smtClean="0">
                <a:ln>
                  <a:noFill/>
                </a:ln>
                <a:solidFill>
                  <a:srgbClr val="800000"/>
                </a:solidFill>
                <a:effectLst/>
                <a:uLnTx/>
                <a:uFillTx/>
                <a:latin typeface="+mn-lt"/>
                <a:ea typeface="+mn-ea"/>
                <a:cs typeface="+mn-cs"/>
              </a:rPr>
              <a:t>Naughton</a:t>
            </a:r>
            <a:endParaRPr kumimoji="0" lang="en-US" sz="2400" b="1" i="0" u="none" strike="noStrike" kern="1200" cap="none" spc="0" normalizeH="0" baseline="0" noProof="0" dirty="0" smtClean="0">
              <a:ln>
                <a:noFill/>
              </a:ln>
              <a:solidFill>
                <a:srgbClr val="800000"/>
              </a:solidFill>
              <a:effectLst/>
              <a:uLnTx/>
              <a:uFillTx/>
              <a:latin typeface="+mn-lt"/>
              <a:ea typeface="+mn-ea"/>
              <a:cs typeface="+mn-cs"/>
            </a:endParaRPr>
          </a:p>
          <a:p>
            <a:pPr marL="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1800" b="1" i="0" u="none" strike="noStrike" kern="1200" cap="none" spc="0" normalizeH="0" baseline="0" noProof="0" dirty="0" smtClean="0">
                <a:ln>
                  <a:noFill/>
                </a:ln>
                <a:solidFill>
                  <a:schemeClr val="tx1"/>
                </a:solidFill>
                <a:effectLst/>
                <a:uLnTx/>
                <a:uFillTx/>
                <a:latin typeface="+mn-lt"/>
                <a:ea typeface="+mn-ea"/>
                <a:cs typeface="+mn-cs"/>
              </a:rPr>
              <a:t>Accounting</a:t>
            </a:r>
          </a:p>
          <a:p>
            <a:pPr marL="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342900" algn="l" defTabSz="457200" rtl="0" eaLnBrk="1" fontAlgn="auto" latinLnBrk="0" hangingPunct="1">
              <a:lnSpc>
                <a:spcPct val="100000"/>
              </a:lnSpc>
              <a:spcBef>
                <a:spcPct val="20000"/>
              </a:spcBef>
              <a:spcAft>
                <a:spcPts val="0"/>
              </a:spcAft>
              <a:buClrTx/>
              <a:buSzTx/>
              <a:buFont typeface="Arial"/>
              <a:buNone/>
              <a:tabLst/>
              <a:defRPr/>
            </a:pPr>
            <a:r>
              <a:rPr lang="en-US" sz="1400" b="1" dirty="0" smtClean="0"/>
              <a:t>Example program:</a:t>
            </a:r>
          </a:p>
          <a:p>
            <a:pPr marL="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Working directly with highly</a:t>
            </a:r>
            <a:r>
              <a:rPr kumimoji="0" lang="en-US" sz="1400" b="0" i="0" u="none" strike="noStrike" kern="1200" cap="none" spc="0" normalizeH="0" noProof="0" dirty="0" smtClean="0">
                <a:ln>
                  <a:noFill/>
                </a:ln>
                <a:solidFill>
                  <a:schemeClr val="tx1"/>
                </a:solidFill>
                <a:effectLst/>
                <a:uLnTx/>
                <a:uFillTx/>
                <a:latin typeface="+mn-lt"/>
                <a:ea typeface="+mn-ea"/>
                <a:cs typeface="+mn-cs"/>
              </a:rPr>
              <a:t> motivated students in </a:t>
            </a:r>
            <a:r>
              <a:rPr lang="en-US" sz="1400" dirty="0" smtClean="0"/>
              <a:t>organizations such as Beta Alpha </a:t>
            </a:r>
            <a:r>
              <a:rPr lang="en-US" sz="1400" dirty="0" err="1" smtClean="0"/>
              <a:t>Psi</a:t>
            </a:r>
            <a:r>
              <a:rPr lang="en-US" sz="1400" dirty="0" smtClean="0"/>
              <a:t>, Smart Woman Securities and ALPFA to advance their career objectives.</a:t>
            </a: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TextBox 8"/>
          <p:cNvSpPr txBox="1"/>
          <p:nvPr/>
        </p:nvSpPr>
        <p:spPr>
          <a:xfrm>
            <a:off x="884778" y="4679662"/>
            <a:ext cx="7399143" cy="2031325"/>
          </a:xfrm>
          <a:prstGeom prst="rect">
            <a:avLst/>
          </a:prstGeom>
          <a:noFill/>
        </p:spPr>
        <p:txBody>
          <a:bodyPr wrap="square" rtlCol="0">
            <a:spAutoFit/>
          </a:bodyPr>
          <a:lstStyle/>
          <a:p>
            <a:r>
              <a:rPr lang="en-US" dirty="0" smtClean="0"/>
              <a:t>All three sector mentors provide:</a:t>
            </a:r>
          </a:p>
          <a:p>
            <a:pPr>
              <a:buFont typeface="Arial" pitchFamily="34" charset="0"/>
              <a:buChar char="•"/>
            </a:pPr>
            <a:r>
              <a:rPr lang="en-US" dirty="0" smtClean="0"/>
              <a:t> Career coaching: résumé writing, interviewing</a:t>
            </a:r>
          </a:p>
          <a:p>
            <a:pPr>
              <a:buFont typeface="Arial" pitchFamily="34" charset="0"/>
              <a:buChar char="•"/>
            </a:pPr>
            <a:r>
              <a:rPr lang="en-US" dirty="0" smtClean="0"/>
              <a:t> Discipline specific events and conferences</a:t>
            </a:r>
          </a:p>
          <a:p>
            <a:pPr>
              <a:buFont typeface="Arial" pitchFamily="34" charset="0"/>
              <a:buChar char="•"/>
            </a:pPr>
            <a:r>
              <a:rPr lang="en-US" dirty="0" smtClean="0"/>
              <a:t> Networking opportunities with industry professionals</a:t>
            </a:r>
          </a:p>
          <a:p>
            <a:pPr>
              <a:buFont typeface="Arial" pitchFamily="34" charset="0"/>
              <a:buChar char="•"/>
            </a:pPr>
            <a:endParaRPr lang="en-US" dirty="0" smtClean="0"/>
          </a:p>
          <a:p>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376" y="386496"/>
            <a:ext cx="8338665" cy="6091910"/>
          </a:xfrm>
          <a:prstGeom prst="rect">
            <a:avLst/>
          </a:prstGeom>
          <a:noFill/>
          <a:ln w="63500" cap="flat" cmpd="dbl" algn="ctr">
            <a:solidFill>
              <a:srgbClr val="52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662674" y="478515"/>
            <a:ext cx="7950494" cy="773478"/>
          </a:xfrm>
        </p:spPr>
        <p:txBody>
          <a:bodyPr>
            <a:normAutofit/>
          </a:bodyPr>
          <a:lstStyle/>
          <a:p>
            <a:pPr algn="l"/>
            <a:r>
              <a:rPr lang="en-US" sz="3600" b="1" dirty="0" smtClean="0">
                <a:latin typeface="Calibri"/>
                <a:cs typeface="Calibri"/>
              </a:rPr>
              <a:t>Goal: Develop business leaders</a:t>
            </a:r>
            <a:endParaRPr lang="en-US" sz="3600" b="1" dirty="0">
              <a:latin typeface="Calibri"/>
              <a:cs typeface="Calibri"/>
            </a:endParaRPr>
          </a:p>
        </p:txBody>
      </p:sp>
      <p:sp>
        <p:nvSpPr>
          <p:cNvPr id="8" name="Content Placeholder 7"/>
          <p:cNvSpPr>
            <a:spLocks noGrp="1"/>
          </p:cNvSpPr>
          <p:nvPr>
            <p:ph idx="1"/>
          </p:nvPr>
        </p:nvSpPr>
        <p:spPr>
          <a:xfrm>
            <a:off x="662674" y="1509174"/>
            <a:ext cx="7950493" cy="4969232"/>
          </a:xfrm>
        </p:spPr>
        <p:txBody>
          <a:bodyPr>
            <a:normAutofit fontScale="92500" lnSpcReduction="20000"/>
          </a:bodyPr>
          <a:lstStyle/>
          <a:p>
            <a:pPr marL="0">
              <a:buNone/>
            </a:pPr>
            <a:r>
              <a:rPr lang="en-US" sz="2800" dirty="0" smtClean="0"/>
              <a:t>The </a:t>
            </a:r>
            <a:r>
              <a:rPr lang="en-US" sz="2800" dirty="0" err="1" smtClean="0"/>
              <a:t>Gabelli</a:t>
            </a:r>
            <a:r>
              <a:rPr lang="en-US" sz="2800" dirty="0" smtClean="0"/>
              <a:t> School of Business program is designed specifically to cultivate business</a:t>
            </a:r>
            <a:r>
              <a:rPr lang="en-US" sz="2800" b="1" dirty="0" smtClean="0"/>
              <a:t> </a:t>
            </a:r>
            <a:r>
              <a:rPr lang="en-US" sz="2800" b="1" dirty="0" smtClean="0">
                <a:solidFill>
                  <a:srgbClr val="800000"/>
                </a:solidFill>
              </a:rPr>
              <a:t>leaders</a:t>
            </a:r>
            <a:r>
              <a:rPr lang="en-US" sz="2800" dirty="0" smtClean="0"/>
              <a:t>.</a:t>
            </a:r>
          </a:p>
          <a:p>
            <a:pPr marL="0">
              <a:buNone/>
            </a:pPr>
            <a:endParaRPr lang="en-US" sz="2800" dirty="0" smtClean="0"/>
          </a:p>
          <a:p>
            <a:pPr marL="0">
              <a:buNone/>
            </a:pPr>
            <a:r>
              <a:rPr lang="en-US" sz="2800" dirty="0" smtClean="0"/>
              <a:t>A business leader is someone who can:</a:t>
            </a:r>
          </a:p>
          <a:p>
            <a:pPr marL="859536" lvl="1"/>
            <a:r>
              <a:rPr lang="en-US" sz="2200" dirty="0" smtClean="0"/>
              <a:t>Be an innovative critical thinker</a:t>
            </a:r>
          </a:p>
          <a:p>
            <a:pPr marL="859536" lvl="1"/>
            <a:r>
              <a:rPr lang="en-US" sz="2200" dirty="0" smtClean="0"/>
              <a:t>Analyze a situation quickly and effectively</a:t>
            </a:r>
          </a:p>
          <a:p>
            <a:pPr marL="859536" lvl="1"/>
            <a:r>
              <a:rPr lang="en-US" sz="2200" dirty="0" smtClean="0"/>
              <a:t>Find original solutions to problems</a:t>
            </a:r>
          </a:p>
          <a:p>
            <a:pPr marL="859536" lvl="1"/>
            <a:r>
              <a:rPr lang="en-US" sz="2200" dirty="0" smtClean="0"/>
              <a:t>Work well in teams</a:t>
            </a:r>
          </a:p>
          <a:p>
            <a:pPr marL="859536" lvl="1"/>
            <a:r>
              <a:rPr lang="en-US" sz="2200" dirty="0" smtClean="0"/>
              <a:t>Handle “strategic ambiguity”</a:t>
            </a:r>
          </a:p>
          <a:p>
            <a:pPr marL="859536" lvl="1"/>
            <a:r>
              <a:rPr lang="en-US" sz="2200" dirty="0" smtClean="0"/>
              <a:t>Clearly communicate ideas in a way that will inspire others</a:t>
            </a:r>
          </a:p>
          <a:p>
            <a:pPr marL="859536" lvl="1"/>
            <a:r>
              <a:rPr lang="en-US" sz="2200" dirty="0" smtClean="0"/>
              <a:t>Lead with Purpose</a:t>
            </a:r>
          </a:p>
          <a:p>
            <a:pPr marL="1257300" lvl="3"/>
            <a:r>
              <a:rPr lang="en-US" sz="1600" dirty="0" smtClean="0"/>
              <a:t>Corporate social responsibility</a:t>
            </a:r>
          </a:p>
          <a:p>
            <a:pPr marL="1257300" lvl="3"/>
            <a:r>
              <a:rPr lang="en-US" sz="1600" dirty="0" smtClean="0"/>
              <a:t>Public service, local and international</a:t>
            </a:r>
          </a:p>
          <a:p>
            <a:pPr marL="1257300" lvl="3"/>
            <a:r>
              <a:rPr lang="en-US" sz="1600" dirty="0" smtClean="0"/>
              <a:t>Volunteerism</a:t>
            </a:r>
          </a:p>
          <a:p>
            <a:pPr marL="1257300" lvl="3"/>
            <a:r>
              <a:rPr lang="en-US" sz="1600" dirty="0" smtClean="0"/>
              <a:t>Support for current students and fellow alumni</a:t>
            </a:r>
          </a:p>
          <a:p>
            <a:pPr marL="1259586" lvl="2"/>
            <a:endParaRPr lang="en-US" sz="1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376" y="386496"/>
            <a:ext cx="8338665" cy="6091910"/>
          </a:xfrm>
          <a:prstGeom prst="rect">
            <a:avLst/>
          </a:prstGeom>
          <a:noFill/>
          <a:ln w="63500" cap="flat" cmpd="dbl" algn="ctr">
            <a:solidFill>
              <a:srgbClr val="52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662674" y="478515"/>
            <a:ext cx="7950494" cy="773478"/>
          </a:xfrm>
        </p:spPr>
        <p:txBody>
          <a:bodyPr>
            <a:normAutofit/>
          </a:bodyPr>
          <a:lstStyle/>
          <a:p>
            <a:pPr algn="l"/>
            <a:r>
              <a:rPr lang="en-US" sz="3600" b="1" dirty="0" smtClean="0">
                <a:cs typeface="Calibri"/>
              </a:rPr>
              <a:t>Career and internship statistics</a:t>
            </a:r>
            <a:endParaRPr lang="en-US" sz="3600" b="1" dirty="0">
              <a:latin typeface="Calibri"/>
              <a:cs typeface="Calibri"/>
            </a:endParaRPr>
          </a:p>
        </p:txBody>
      </p:sp>
      <p:sp>
        <p:nvSpPr>
          <p:cNvPr id="8" name="Content Placeholder 7"/>
          <p:cNvSpPr>
            <a:spLocks noGrp="1"/>
          </p:cNvSpPr>
          <p:nvPr>
            <p:ph idx="1"/>
          </p:nvPr>
        </p:nvSpPr>
        <p:spPr>
          <a:xfrm>
            <a:off x="662674" y="1591576"/>
            <a:ext cx="7950493" cy="4783454"/>
          </a:xfrm>
        </p:spPr>
        <p:txBody>
          <a:bodyPr>
            <a:normAutofit fontScale="92500"/>
          </a:bodyPr>
          <a:lstStyle/>
          <a:p>
            <a:pPr marL="347472"/>
            <a:r>
              <a:rPr lang="en-US" sz="2400" b="1" dirty="0" smtClean="0"/>
              <a:t>90% </a:t>
            </a:r>
            <a:r>
              <a:rPr lang="en-US" sz="2400" dirty="0" smtClean="0"/>
              <a:t>of Gabelli students typically hold one or more internships while in college.  </a:t>
            </a:r>
          </a:p>
          <a:p>
            <a:pPr marL="347472"/>
            <a:endParaRPr lang="en-US" sz="2400" dirty="0" smtClean="0"/>
          </a:p>
          <a:p>
            <a:pPr marL="347472"/>
            <a:r>
              <a:rPr lang="en-US" sz="2400" b="1" dirty="0" smtClean="0"/>
              <a:t>77% </a:t>
            </a:r>
            <a:r>
              <a:rPr lang="en-US" sz="2400" dirty="0" smtClean="0"/>
              <a:t>of students in the Class of 2011 who obtained full-time jobs reported that an internship led directly to the permanent position.</a:t>
            </a:r>
          </a:p>
          <a:p>
            <a:pPr marL="347472"/>
            <a:endParaRPr lang="en-US" sz="2400" dirty="0" smtClean="0"/>
          </a:p>
          <a:p>
            <a:pPr marL="347472"/>
            <a:r>
              <a:rPr lang="en-US" sz="2400" b="1" dirty="0" smtClean="0"/>
              <a:t>82% </a:t>
            </a:r>
            <a:r>
              <a:rPr lang="en-US" sz="2400" dirty="0" smtClean="0"/>
              <a:t>of the Class of </a:t>
            </a:r>
            <a:r>
              <a:rPr lang="en-US" sz="2400" dirty="0" smtClean="0"/>
              <a:t>2012 </a:t>
            </a:r>
            <a:r>
              <a:rPr lang="en-US" sz="2400" dirty="0" smtClean="0"/>
              <a:t>had landed full-time jobs </a:t>
            </a:r>
            <a:r>
              <a:rPr lang="en-US" sz="2400" dirty="0" smtClean="0"/>
              <a:t>or secured spots in graduate programs within </a:t>
            </a:r>
            <a:r>
              <a:rPr lang="en-US" sz="2400" dirty="0" smtClean="0"/>
              <a:t>one month of graduation or had enrolled in graduate or professional school programs.</a:t>
            </a:r>
          </a:p>
          <a:p>
            <a:pPr marL="347472"/>
            <a:endParaRPr lang="en-US" sz="2400" dirty="0" smtClean="0"/>
          </a:p>
          <a:p>
            <a:pPr marL="347472"/>
            <a:r>
              <a:rPr lang="en-US" sz="2400" dirty="0" smtClean="0"/>
              <a:t>Note: Freshmen are not permitted to have internships.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376" y="386496"/>
            <a:ext cx="8338665" cy="6091910"/>
          </a:xfrm>
          <a:prstGeom prst="rect">
            <a:avLst/>
          </a:prstGeom>
          <a:noFill/>
          <a:ln w="63500" cap="flat" cmpd="dbl" algn="ctr">
            <a:solidFill>
              <a:srgbClr val="52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662674" y="478515"/>
            <a:ext cx="7950494" cy="773478"/>
          </a:xfrm>
        </p:spPr>
        <p:txBody>
          <a:bodyPr>
            <a:normAutofit/>
          </a:bodyPr>
          <a:lstStyle/>
          <a:p>
            <a:pPr algn="l"/>
            <a:r>
              <a:rPr lang="en-US" sz="3600" b="1" dirty="0" smtClean="0">
                <a:cs typeface="Calibri"/>
              </a:rPr>
              <a:t>Where do students and alumni work?</a:t>
            </a:r>
            <a:endParaRPr lang="en-US" sz="3600" b="1" dirty="0">
              <a:latin typeface="Calibri"/>
              <a:cs typeface="Calibri"/>
            </a:endParaRPr>
          </a:p>
        </p:txBody>
      </p:sp>
      <p:sp>
        <p:nvSpPr>
          <p:cNvPr id="8" name="Content Placeholder 7"/>
          <p:cNvSpPr>
            <a:spLocks noGrp="1"/>
          </p:cNvSpPr>
          <p:nvPr>
            <p:ph idx="1"/>
          </p:nvPr>
        </p:nvSpPr>
        <p:spPr>
          <a:xfrm>
            <a:off x="1194251" y="1754537"/>
            <a:ext cx="6868112" cy="2247102"/>
          </a:xfrm>
        </p:spPr>
        <p:txBody>
          <a:bodyPr numCol="3">
            <a:normAutofit fontScale="25000" lnSpcReduction="20000"/>
          </a:bodyPr>
          <a:lstStyle/>
          <a:p>
            <a:pPr marL="0">
              <a:spcAft>
                <a:spcPts val="600"/>
              </a:spcAft>
              <a:buNone/>
            </a:pPr>
            <a:r>
              <a:rPr lang="en-US" sz="6400" dirty="0" smtClean="0"/>
              <a:t>ABC TV</a:t>
            </a:r>
          </a:p>
          <a:p>
            <a:pPr marL="0">
              <a:spcAft>
                <a:spcPts val="600"/>
              </a:spcAft>
              <a:buNone/>
            </a:pPr>
            <a:r>
              <a:rPr lang="en-US" sz="6400" dirty="0" smtClean="0"/>
              <a:t>Bank of America</a:t>
            </a:r>
          </a:p>
          <a:p>
            <a:pPr marL="0">
              <a:spcAft>
                <a:spcPts val="600"/>
              </a:spcAft>
              <a:buNone/>
            </a:pPr>
            <a:r>
              <a:rPr lang="en-US" sz="6400" dirty="0" smtClean="0"/>
              <a:t>Barclays Bank</a:t>
            </a:r>
          </a:p>
          <a:p>
            <a:pPr marL="0">
              <a:spcAft>
                <a:spcPts val="600"/>
              </a:spcAft>
              <a:buNone/>
            </a:pPr>
            <a:r>
              <a:rPr lang="en-US" sz="6400" dirty="0" smtClean="0"/>
              <a:t>BBDO</a:t>
            </a:r>
          </a:p>
          <a:p>
            <a:pPr marL="0">
              <a:spcAft>
                <a:spcPts val="600"/>
              </a:spcAft>
              <a:buNone/>
            </a:pPr>
            <a:r>
              <a:rPr lang="en-US" sz="6400" dirty="0" smtClean="0"/>
              <a:t>Citigroup</a:t>
            </a:r>
          </a:p>
          <a:p>
            <a:pPr marL="0">
              <a:spcAft>
                <a:spcPts val="600"/>
              </a:spcAft>
              <a:buNone/>
            </a:pPr>
            <a:r>
              <a:rPr lang="en-US" sz="6400" dirty="0" smtClean="0"/>
              <a:t>Credit Suisse</a:t>
            </a:r>
          </a:p>
          <a:p>
            <a:pPr marL="0">
              <a:spcAft>
                <a:spcPts val="600"/>
              </a:spcAft>
              <a:buNone/>
            </a:pPr>
            <a:r>
              <a:rPr lang="en-US" sz="6400" dirty="0" smtClean="0"/>
              <a:t>Deloitte</a:t>
            </a:r>
          </a:p>
          <a:p>
            <a:pPr marL="0">
              <a:spcAft>
                <a:spcPts val="600"/>
              </a:spcAft>
              <a:buNone/>
            </a:pPr>
            <a:r>
              <a:rPr lang="en-US" sz="6400" dirty="0" smtClean="0"/>
              <a:t>Ernst &amp; Young</a:t>
            </a:r>
          </a:p>
          <a:p>
            <a:pPr marL="0">
              <a:spcAft>
                <a:spcPts val="600"/>
              </a:spcAft>
              <a:buNone/>
            </a:pPr>
            <a:r>
              <a:rPr lang="en-US" sz="6400" dirty="0" smtClean="0"/>
              <a:t>GE</a:t>
            </a:r>
          </a:p>
          <a:p>
            <a:pPr marL="0">
              <a:spcAft>
                <a:spcPts val="600"/>
              </a:spcAft>
              <a:buNone/>
            </a:pPr>
            <a:r>
              <a:rPr lang="en-US" sz="6400" dirty="0" smtClean="0"/>
              <a:t>Goldman Sachs</a:t>
            </a:r>
          </a:p>
          <a:p>
            <a:pPr marL="0">
              <a:spcAft>
                <a:spcPts val="600"/>
              </a:spcAft>
              <a:buNone/>
            </a:pPr>
            <a:r>
              <a:rPr lang="en-US" sz="6400" dirty="0" smtClean="0"/>
              <a:t>IBM</a:t>
            </a:r>
          </a:p>
          <a:p>
            <a:pPr marL="0">
              <a:spcAft>
                <a:spcPts val="600"/>
              </a:spcAft>
              <a:buNone/>
            </a:pPr>
            <a:r>
              <a:rPr lang="en-US" sz="6400" dirty="0" smtClean="0"/>
              <a:t>JPMorgan Chase</a:t>
            </a:r>
          </a:p>
          <a:p>
            <a:pPr marL="0">
              <a:spcAft>
                <a:spcPts val="600"/>
              </a:spcAft>
              <a:buNone/>
            </a:pPr>
            <a:r>
              <a:rPr lang="en-US" sz="6400" dirty="0" smtClean="0"/>
              <a:t>KPMG</a:t>
            </a:r>
          </a:p>
          <a:p>
            <a:pPr marL="0">
              <a:spcAft>
                <a:spcPts val="600"/>
              </a:spcAft>
              <a:buNone/>
            </a:pPr>
            <a:r>
              <a:rPr lang="en-US" sz="6400" dirty="0" smtClean="0"/>
              <a:t>McCann Erickson</a:t>
            </a:r>
          </a:p>
          <a:p>
            <a:pPr marL="0">
              <a:spcAft>
                <a:spcPts val="600"/>
              </a:spcAft>
              <a:buNone/>
            </a:pPr>
            <a:r>
              <a:rPr lang="en-US" sz="6400" dirty="0" smtClean="0"/>
              <a:t>Michael </a:t>
            </a:r>
            <a:r>
              <a:rPr lang="en-US" sz="6400" dirty="0" err="1" smtClean="0"/>
              <a:t>Kors</a:t>
            </a:r>
            <a:endParaRPr lang="en-US" sz="6400" dirty="0" smtClean="0"/>
          </a:p>
          <a:p>
            <a:pPr marL="0">
              <a:spcAft>
                <a:spcPts val="600"/>
              </a:spcAft>
              <a:buNone/>
            </a:pPr>
            <a:r>
              <a:rPr lang="en-US" sz="6400" dirty="0" smtClean="0"/>
              <a:t>MTV</a:t>
            </a:r>
          </a:p>
          <a:p>
            <a:pPr marL="0">
              <a:spcAft>
                <a:spcPts val="600"/>
              </a:spcAft>
              <a:buNone/>
            </a:pPr>
            <a:r>
              <a:rPr lang="en-US" sz="6400" dirty="0" smtClean="0"/>
              <a:t>New York Yankees</a:t>
            </a:r>
          </a:p>
          <a:p>
            <a:pPr marL="0">
              <a:spcAft>
                <a:spcPts val="600"/>
              </a:spcAft>
              <a:buNone/>
            </a:pPr>
            <a:r>
              <a:rPr lang="en-US" sz="6400" dirty="0" smtClean="0"/>
              <a:t>PepsiCo</a:t>
            </a:r>
          </a:p>
          <a:p>
            <a:pPr marL="0">
              <a:spcAft>
                <a:spcPts val="600"/>
              </a:spcAft>
              <a:buNone/>
            </a:pPr>
            <a:r>
              <a:rPr lang="en-US" sz="6400" dirty="0" smtClean="0"/>
              <a:t>PwC</a:t>
            </a:r>
          </a:p>
          <a:p>
            <a:pPr marL="0">
              <a:spcAft>
                <a:spcPts val="600"/>
              </a:spcAft>
              <a:buNone/>
            </a:pPr>
            <a:r>
              <a:rPr lang="en-US" sz="6400" dirty="0" smtClean="0"/>
              <a:t>Tiffany &amp; Co.</a:t>
            </a:r>
          </a:p>
          <a:p>
            <a:pPr marL="0">
              <a:spcAft>
                <a:spcPts val="600"/>
              </a:spcAft>
              <a:buNone/>
            </a:pPr>
            <a:endParaRPr lang="en-US" sz="2400" dirty="0" smtClean="0"/>
          </a:p>
        </p:txBody>
      </p:sp>
      <p:sp>
        <p:nvSpPr>
          <p:cNvPr id="5" name="TextBox 4"/>
          <p:cNvSpPr txBox="1"/>
          <p:nvPr/>
        </p:nvSpPr>
        <p:spPr>
          <a:xfrm>
            <a:off x="753080" y="1370136"/>
            <a:ext cx="7860088" cy="4524315"/>
          </a:xfrm>
          <a:prstGeom prst="rect">
            <a:avLst/>
          </a:prstGeom>
          <a:noFill/>
        </p:spPr>
        <p:txBody>
          <a:bodyPr wrap="square" rtlCol="0">
            <a:spAutoFit/>
          </a:bodyPr>
          <a:lstStyle/>
          <a:p>
            <a:r>
              <a:rPr lang="en-US" b="1" dirty="0" smtClean="0"/>
              <a:t>A few examples from among hundreds of organizations:</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r>
              <a:rPr lang="en-US" b="1" dirty="0" smtClean="0"/>
              <a:t>On Campus Recruiting</a:t>
            </a:r>
          </a:p>
          <a:p>
            <a:pPr marL="347472">
              <a:buFont typeface="Arial" pitchFamily="34" charset="0"/>
              <a:buChar char="•"/>
            </a:pPr>
            <a:r>
              <a:rPr lang="en-US" dirty="0" smtClean="0"/>
              <a:t>Fordham has ties with </a:t>
            </a:r>
            <a:r>
              <a:rPr lang="en-US" b="1" dirty="0" smtClean="0"/>
              <a:t>2,600+ firms</a:t>
            </a:r>
          </a:p>
          <a:p>
            <a:pPr marL="347472">
              <a:buFont typeface="Arial" pitchFamily="34" charset="0"/>
              <a:buChar char="•"/>
            </a:pPr>
            <a:r>
              <a:rPr lang="en-US" dirty="0" smtClean="0"/>
              <a:t>U.S. News &amp; World Report ranks Fordham </a:t>
            </a:r>
            <a:r>
              <a:rPr lang="en-US" b="1" dirty="0" smtClean="0"/>
              <a:t>5th nationwide </a:t>
            </a:r>
            <a:r>
              <a:rPr lang="en-US" dirty="0" smtClean="0"/>
              <a:t>in universities producing the most interns</a:t>
            </a:r>
          </a:p>
          <a:p>
            <a:pPr marL="347472">
              <a:buFont typeface="Arial" pitchFamily="34" charset="0"/>
              <a:buChar char="•"/>
            </a:pPr>
            <a:r>
              <a:rPr lang="en-US" dirty="0" smtClean="0"/>
              <a:t>Average 2010 Gabelli School of Business starting salary: </a:t>
            </a:r>
            <a:r>
              <a:rPr lang="en-US" b="1" dirty="0" smtClean="0"/>
              <a:t>$57,806 </a:t>
            </a:r>
          </a:p>
          <a:p>
            <a:endParaRPr lang="en-US"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6243" y="1509174"/>
            <a:ext cx="6129747" cy="3975386"/>
          </a:xfrm>
          <a:prstGeom prst="rect">
            <a:avLst/>
          </a:prstGeom>
          <a:noFill/>
          <a:ln w="101600" cmpd="dbl">
            <a:solidFill>
              <a:srgbClr val="5C010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GSBbannerseal_2inches.jpg"/>
          <p:cNvPicPr>
            <a:picLocks noChangeAspect="1"/>
          </p:cNvPicPr>
          <p:nvPr/>
        </p:nvPicPr>
        <p:blipFill>
          <a:blip r:embed="rId2"/>
          <a:stretch>
            <a:fillRect/>
          </a:stretch>
        </p:blipFill>
        <p:spPr>
          <a:xfrm>
            <a:off x="657150" y="497941"/>
            <a:ext cx="1828800" cy="2365248"/>
          </a:xfrm>
          <a:prstGeom prst="rect">
            <a:avLst/>
          </a:prstGeom>
        </p:spPr>
      </p:pic>
      <p:sp>
        <p:nvSpPr>
          <p:cNvPr id="6" name="TextBox 5"/>
          <p:cNvSpPr txBox="1"/>
          <p:nvPr/>
        </p:nvSpPr>
        <p:spPr>
          <a:xfrm>
            <a:off x="2245734" y="2415778"/>
            <a:ext cx="4767581" cy="2123658"/>
          </a:xfrm>
          <a:prstGeom prst="rect">
            <a:avLst/>
          </a:prstGeom>
          <a:noFill/>
        </p:spPr>
        <p:txBody>
          <a:bodyPr wrap="square" rtlCol="0">
            <a:spAutoFit/>
          </a:bodyPr>
          <a:lstStyle/>
          <a:p>
            <a:pPr algn="ctr"/>
            <a:r>
              <a:rPr lang="en-US" sz="4400" dirty="0" smtClean="0"/>
              <a:t>Frequently </a:t>
            </a:r>
          </a:p>
          <a:p>
            <a:pPr algn="ctr"/>
            <a:r>
              <a:rPr lang="en-US" sz="4400" dirty="0" smtClean="0"/>
              <a:t>Asked </a:t>
            </a:r>
          </a:p>
          <a:p>
            <a:pPr algn="ctr"/>
            <a:r>
              <a:rPr lang="en-US" sz="4400" dirty="0" smtClean="0"/>
              <a:t>Questions</a:t>
            </a:r>
            <a:endParaRPr lang="en-US" sz="4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376" y="386496"/>
            <a:ext cx="8338665" cy="6091910"/>
          </a:xfrm>
          <a:prstGeom prst="rect">
            <a:avLst/>
          </a:prstGeom>
          <a:noFill/>
          <a:ln w="63500" cap="flat" cmpd="dbl" algn="ctr">
            <a:solidFill>
              <a:srgbClr val="52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662674" y="478515"/>
            <a:ext cx="7950494" cy="773478"/>
          </a:xfrm>
        </p:spPr>
        <p:txBody>
          <a:bodyPr>
            <a:normAutofit fontScale="90000"/>
          </a:bodyPr>
          <a:lstStyle/>
          <a:p>
            <a:pPr algn="l"/>
            <a:r>
              <a:rPr lang="en-US" sz="3600" b="1" dirty="0" smtClean="0">
                <a:cs typeface="Calibri"/>
              </a:rPr>
              <a:t>What are answers to frequent questions?</a:t>
            </a:r>
            <a:endParaRPr lang="en-US" sz="3600" b="1" dirty="0">
              <a:latin typeface="Calibri"/>
              <a:cs typeface="Calibri"/>
            </a:endParaRPr>
          </a:p>
        </p:txBody>
      </p:sp>
      <p:sp>
        <p:nvSpPr>
          <p:cNvPr id="5" name="TextBox 4"/>
          <p:cNvSpPr txBox="1"/>
          <p:nvPr/>
        </p:nvSpPr>
        <p:spPr>
          <a:xfrm>
            <a:off x="753080" y="1370136"/>
            <a:ext cx="7860088" cy="646331"/>
          </a:xfrm>
          <a:prstGeom prst="rect">
            <a:avLst/>
          </a:prstGeom>
          <a:noFill/>
        </p:spPr>
        <p:txBody>
          <a:bodyPr wrap="square" rtlCol="0">
            <a:spAutoFit/>
          </a:bodyPr>
          <a:lstStyle/>
          <a:p>
            <a:endParaRPr lang="en-US" b="1" dirty="0" smtClean="0"/>
          </a:p>
          <a:p>
            <a:endParaRPr lang="en-US" b="1" dirty="0"/>
          </a:p>
        </p:txBody>
      </p:sp>
      <p:sp>
        <p:nvSpPr>
          <p:cNvPr id="6" name="Content Placeholder 5"/>
          <p:cNvSpPr>
            <a:spLocks noGrp="1"/>
          </p:cNvSpPr>
          <p:nvPr>
            <p:ph idx="1"/>
          </p:nvPr>
        </p:nvSpPr>
        <p:spPr>
          <a:xfrm>
            <a:off x="457200" y="1251993"/>
            <a:ext cx="8229600" cy="5103539"/>
          </a:xfrm>
        </p:spPr>
        <p:txBody>
          <a:bodyPr>
            <a:normAutofit fontScale="92500" lnSpcReduction="10000"/>
          </a:bodyPr>
          <a:lstStyle/>
          <a:p>
            <a:pPr>
              <a:buNone/>
            </a:pPr>
            <a:r>
              <a:rPr lang="en-US" sz="2000" dirty="0" smtClean="0"/>
              <a:t>What are some important orientation dates?</a:t>
            </a:r>
          </a:p>
          <a:p>
            <a:r>
              <a:rPr lang="en-US" sz="2000" dirty="0" smtClean="0"/>
              <a:t>The first day of the three day mandatory orientation is Sunday, August 26</a:t>
            </a:r>
            <a:r>
              <a:rPr lang="en-US" sz="2000" baseline="30000" dirty="0" smtClean="0"/>
              <a:t>th</a:t>
            </a:r>
            <a:r>
              <a:rPr lang="en-US" sz="2000" dirty="0" smtClean="0"/>
              <a:t> for both commuters and residents.  </a:t>
            </a:r>
          </a:p>
          <a:p>
            <a:r>
              <a:rPr lang="en-US" sz="2000" dirty="0" smtClean="0"/>
              <a:t>Monday, August </a:t>
            </a:r>
            <a:r>
              <a:rPr lang="en-US" sz="2000" dirty="0" smtClean="0"/>
              <a:t>27</a:t>
            </a:r>
            <a:r>
              <a:rPr lang="en-US" sz="2000" baseline="30000" dirty="0" smtClean="0"/>
              <a:t>th</a:t>
            </a:r>
            <a:r>
              <a:rPr lang="en-US" sz="2000" dirty="0" smtClean="0"/>
              <a:t> </a:t>
            </a:r>
            <a:r>
              <a:rPr lang="en-US" sz="2000" dirty="0" smtClean="0"/>
              <a:t>is Academic Orientation.</a:t>
            </a:r>
          </a:p>
          <a:p>
            <a:r>
              <a:rPr lang="en-US" sz="2000" dirty="0" smtClean="0"/>
              <a:t>The first day of classes is Wednesday, August </a:t>
            </a:r>
            <a:r>
              <a:rPr lang="en-US" sz="2000" dirty="0" smtClean="0"/>
              <a:t>29</a:t>
            </a:r>
            <a:r>
              <a:rPr lang="en-US" sz="2000" baseline="30000" dirty="0" smtClean="0"/>
              <a:t>th</a:t>
            </a:r>
            <a:r>
              <a:rPr lang="en-US" sz="2000" dirty="0" smtClean="0"/>
              <a:t>.</a:t>
            </a:r>
            <a:endParaRPr lang="en-US" sz="2000" dirty="0" smtClean="0"/>
          </a:p>
          <a:p>
            <a:pPr>
              <a:buNone/>
            </a:pPr>
            <a:endParaRPr lang="en-US" sz="2000" dirty="0" smtClean="0"/>
          </a:p>
          <a:p>
            <a:pPr>
              <a:buNone/>
            </a:pPr>
            <a:r>
              <a:rPr lang="en-US" sz="2000" dirty="0" smtClean="0"/>
              <a:t>How can I stay connected to the Gabelli School, both before arrival and after I start classes?</a:t>
            </a:r>
          </a:p>
          <a:p>
            <a:r>
              <a:rPr lang="en-US" sz="2000" dirty="0" smtClean="0"/>
              <a:t>Read your summer book, to be announced soon!</a:t>
            </a:r>
          </a:p>
          <a:p>
            <a:r>
              <a:rPr lang="en-US" sz="2000" dirty="0" smtClean="0"/>
              <a:t>Gabelli Class of 2016 </a:t>
            </a:r>
            <a:r>
              <a:rPr lang="en-US" sz="2000" dirty="0" err="1" smtClean="0"/>
              <a:t>Facebook</a:t>
            </a:r>
            <a:r>
              <a:rPr lang="en-US" sz="2000" dirty="0" smtClean="0"/>
              <a:t> Page</a:t>
            </a:r>
          </a:p>
          <a:p>
            <a:r>
              <a:rPr lang="en-US" sz="2000" dirty="0" smtClean="0"/>
              <a:t>www.fordham.edu/gsb</a:t>
            </a:r>
          </a:p>
          <a:p>
            <a:r>
              <a:rPr lang="en-US" sz="2000" dirty="0" smtClean="0">
                <a:hlinkClick r:id="rId2"/>
              </a:rPr>
              <a:t>www.gabelliconnect.com</a:t>
            </a:r>
            <a:r>
              <a:rPr lang="en-US" sz="2000" dirty="0" smtClean="0"/>
              <a:t> &amp; www.gsb-access.com**</a:t>
            </a:r>
          </a:p>
          <a:p>
            <a:r>
              <a:rPr lang="en-US" sz="2000" dirty="0" smtClean="0"/>
              <a:t>www.twitter.com/fordhamgsb</a:t>
            </a:r>
          </a:p>
          <a:p>
            <a:r>
              <a:rPr lang="en-US" sz="2000" dirty="0" smtClean="0"/>
              <a:t>Free WSJ access**</a:t>
            </a:r>
          </a:p>
          <a:p>
            <a:pPr>
              <a:buNone/>
            </a:pPr>
            <a:endParaRPr lang="en-US" sz="2000" dirty="0" smtClean="0"/>
          </a:p>
          <a:p>
            <a:pPr>
              <a:buNone/>
            </a:pPr>
            <a:r>
              <a:rPr lang="en-US" sz="2000" dirty="0" smtClean="0"/>
              <a:t>**Will receive access after arrival</a:t>
            </a:r>
          </a:p>
          <a:p>
            <a:pPr>
              <a:buNone/>
            </a:pPr>
            <a:endParaRPr lang="en-US"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376" y="386496"/>
            <a:ext cx="8338665" cy="6091910"/>
          </a:xfrm>
          <a:prstGeom prst="rect">
            <a:avLst/>
          </a:prstGeom>
          <a:noFill/>
          <a:ln w="63500" cap="flat" cmpd="dbl" algn="ctr">
            <a:solidFill>
              <a:srgbClr val="52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662674" y="478515"/>
            <a:ext cx="7950494" cy="773478"/>
          </a:xfrm>
        </p:spPr>
        <p:txBody>
          <a:bodyPr>
            <a:normAutofit fontScale="90000"/>
          </a:bodyPr>
          <a:lstStyle/>
          <a:p>
            <a:pPr algn="l"/>
            <a:r>
              <a:rPr lang="en-US" sz="3600" b="1" dirty="0" smtClean="0">
                <a:cs typeface="Calibri"/>
              </a:rPr>
              <a:t>What are answers to frequent questions?</a:t>
            </a:r>
            <a:endParaRPr lang="en-US" sz="3600" b="1" dirty="0">
              <a:latin typeface="Calibri"/>
              <a:cs typeface="Calibri"/>
            </a:endParaRPr>
          </a:p>
        </p:txBody>
      </p:sp>
      <p:sp>
        <p:nvSpPr>
          <p:cNvPr id="5" name="TextBox 4"/>
          <p:cNvSpPr txBox="1"/>
          <p:nvPr/>
        </p:nvSpPr>
        <p:spPr>
          <a:xfrm>
            <a:off x="753080" y="1370136"/>
            <a:ext cx="7860088" cy="646331"/>
          </a:xfrm>
          <a:prstGeom prst="rect">
            <a:avLst/>
          </a:prstGeom>
          <a:noFill/>
        </p:spPr>
        <p:txBody>
          <a:bodyPr wrap="square" rtlCol="0">
            <a:spAutoFit/>
          </a:bodyPr>
          <a:lstStyle/>
          <a:p>
            <a:endParaRPr lang="en-US" b="1" dirty="0" smtClean="0"/>
          </a:p>
          <a:p>
            <a:endParaRPr lang="en-US" b="1" dirty="0"/>
          </a:p>
        </p:txBody>
      </p:sp>
      <p:sp>
        <p:nvSpPr>
          <p:cNvPr id="6" name="Content Placeholder 5"/>
          <p:cNvSpPr>
            <a:spLocks noGrp="1"/>
          </p:cNvSpPr>
          <p:nvPr>
            <p:ph idx="1"/>
          </p:nvPr>
        </p:nvSpPr>
        <p:spPr>
          <a:xfrm>
            <a:off x="457200" y="1600200"/>
            <a:ext cx="8229600" cy="4746279"/>
          </a:xfrm>
        </p:spPr>
        <p:txBody>
          <a:bodyPr>
            <a:normAutofit lnSpcReduction="10000"/>
          </a:bodyPr>
          <a:lstStyle/>
          <a:p>
            <a:pPr>
              <a:buNone/>
            </a:pPr>
            <a:r>
              <a:rPr lang="en-US" sz="2000" dirty="0" smtClean="0"/>
              <a:t>I’m not in Gabelli, but I would like to be/am supposed to be?</a:t>
            </a:r>
          </a:p>
          <a:p>
            <a:r>
              <a:rPr lang="en-US" sz="2000" dirty="0" smtClean="0"/>
              <a:t>Contact the Office of Admission, specifically, the person listed on your letter of acceptance.</a:t>
            </a:r>
          </a:p>
          <a:p>
            <a:pPr>
              <a:buNone/>
            </a:pPr>
            <a:endParaRPr lang="en-US" sz="2000" dirty="0" smtClean="0"/>
          </a:p>
          <a:p>
            <a:pPr>
              <a:buNone/>
            </a:pPr>
            <a:r>
              <a:rPr lang="en-US" sz="2000" dirty="0" smtClean="0"/>
              <a:t>When should I buy my books?</a:t>
            </a:r>
          </a:p>
          <a:p>
            <a:r>
              <a:rPr lang="en-US" sz="2000" dirty="0" smtClean="0"/>
              <a:t>After the semester begins, you will receive a syllabus from each professor.  At that time you will know what books to purchase.  If you buy online, be sure they will arrive quickly!</a:t>
            </a:r>
          </a:p>
          <a:p>
            <a:pPr>
              <a:buNone/>
            </a:pPr>
            <a:endParaRPr lang="en-US" sz="2000" dirty="0" smtClean="0"/>
          </a:p>
          <a:p>
            <a:pPr>
              <a:buNone/>
            </a:pPr>
            <a:r>
              <a:rPr lang="en-US" sz="2000" dirty="0" smtClean="0"/>
              <a:t>Should I buy a computer?  If so, what kind should I get?</a:t>
            </a:r>
          </a:p>
          <a:p>
            <a:r>
              <a:rPr lang="en-US" sz="2000" dirty="0" smtClean="0"/>
              <a:t>This is a personal choice.  If you do choose to buy a computer, we recommend that you follow the University guidelines. If not, there are plenty of computer labs on campus.  The Class of 2015 was required to purchase laptop computers for SO year, so you may be required to do the same.  PCs </a:t>
            </a:r>
            <a:r>
              <a:rPr lang="en-US" sz="2000" dirty="0" smtClean="0"/>
              <a:t>with Office 2010 will likely be required.</a:t>
            </a:r>
            <a:endParaRPr lang="en-US" sz="2000" dirty="0" smtClean="0"/>
          </a:p>
          <a:p>
            <a:pPr>
              <a:buNone/>
            </a:pP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376" y="386496"/>
            <a:ext cx="8338665" cy="6091910"/>
          </a:xfrm>
          <a:prstGeom prst="rect">
            <a:avLst/>
          </a:prstGeom>
          <a:noFill/>
          <a:ln w="63500" cap="flat" cmpd="dbl" algn="ctr">
            <a:solidFill>
              <a:srgbClr val="52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662674" y="478515"/>
            <a:ext cx="7950494" cy="773478"/>
          </a:xfrm>
        </p:spPr>
        <p:txBody>
          <a:bodyPr>
            <a:normAutofit/>
          </a:bodyPr>
          <a:lstStyle/>
          <a:p>
            <a:pPr algn="l"/>
            <a:r>
              <a:rPr lang="en-US" sz="3600" b="1" dirty="0" smtClean="0">
                <a:latin typeface="Calibri"/>
                <a:cs typeface="Calibri"/>
              </a:rPr>
              <a:t>Four main areas of focus</a:t>
            </a:r>
            <a:endParaRPr lang="en-US" sz="3600" b="1" dirty="0">
              <a:latin typeface="Calibri"/>
              <a:cs typeface="Calibri"/>
            </a:endParaRPr>
          </a:p>
        </p:txBody>
      </p:sp>
      <p:sp>
        <p:nvSpPr>
          <p:cNvPr id="8" name="Content Placeholder 7"/>
          <p:cNvSpPr>
            <a:spLocks noGrp="1"/>
          </p:cNvSpPr>
          <p:nvPr>
            <p:ph idx="1"/>
          </p:nvPr>
        </p:nvSpPr>
        <p:spPr>
          <a:xfrm>
            <a:off x="662674" y="1509174"/>
            <a:ext cx="7950493" cy="4414534"/>
          </a:xfrm>
        </p:spPr>
        <p:txBody>
          <a:bodyPr>
            <a:normAutofit/>
          </a:bodyPr>
          <a:lstStyle/>
          <a:p>
            <a:pPr marL="0">
              <a:buNone/>
            </a:pPr>
            <a:r>
              <a:rPr lang="en-US" sz="2800" dirty="0" smtClean="0"/>
              <a:t>We hold ourselves each year to raising the bar ever higher in four areas:</a:t>
            </a:r>
          </a:p>
          <a:p>
            <a:pPr marL="0">
              <a:buNone/>
            </a:pPr>
            <a:endParaRPr lang="en-US" sz="2800" dirty="0" smtClean="0"/>
          </a:p>
          <a:p>
            <a:pPr marL="0"/>
            <a:r>
              <a:rPr lang="en-US" sz="2800" dirty="0" smtClean="0"/>
              <a:t>Academic excellence</a:t>
            </a:r>
          </a:p>
          <a:p>
            <a:pPr marL="0"/>
            <a:r>
              <a:rPr lang="en-US" sz="2800" dirty="0" smtClean="0"/>
              <a:t>Global perspective</a:t>
            </a:r>
          </a:p>
          <a:p>
            <a:pPr marL="0"/>
            <a:r>
              <a:rPr lang="en-US" sz="2800" dirty="0" smtClean="0"/>
              <a:t>Student personal and professional development</a:t>
            </a:r>
          </a:p>
          <a:p>
            <a:pPr marL="0"/>
            <a:r>
              <a:rPr lang="en-US" sz="2800" dirty="0" smtClean="0"/>
              <a:t>Innovation and excellence in teaching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376" y="386496"/>
            <a:ext cx="8338665" cy="6091910"/>
          </a:xfrm>
          <a:prstGeom prst="rect">
            <a:avLst/>
          </a:prstGeom>
          <a:noFill/>
          <a:ln w="63500" cap="flat" cmpd="dbl" algn="ctr">
            <a:solidFill>
              <a:srgbClr val="52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662674" y="478515"/>
            <a:ext cx="7950494" cy="773478"/>
          </a:xfrm>
        </p:spPr>
        <p:txBody>
          <a:bodyPr>
            <a:normAutofit/>
          </a:bodyPr>
          <a:lstStyle/>
          <a:p>
            <a:pPr algn="l"/>
            <a:r>
              <a:rPr lang="en-US" sz="3600" b="1" dirty="0" smtClean="0">
                <a:latin typeface="Calibri"/>
                <a:cs typeface="Calibri"/>
              </a:rPr>
              <a:t>Leadership</a:t>
            </a:r>
            <a:endParaRPr lang="en-US" sz="3600" b="1" dirty="0">
              <a:latin typeface="Calibri"/>
              <a:cs typeface="Calibri"/>
            </a:endParaRPr>
          </a:p>
        </p:txBody>
      </p:sp>
      <p:sp>
        <p:nvSpPr>
          <p:cNvPr id="8" name="Content Placeholder 7"/>
          <p:cNvSpPr>
            <a:spLocks noGrp="1"/>
          </p:cNvSpPr>
          <p:nvPr>
            <p:ph idx="1"/>
          </p:nvPr>
        </p:nvSpPr>
        <p:spPr>
          <a:xfrm>
            <a:off x="1719293" y="3727420"/>
            <a:ext cx="2163894" cy="395833"/>
          </a:xfrm>
        </p:spPr>
        <p:txBody>
          <a:bodyPr>
            <a:normAutofit/>
          </a:bodyPr>
          <a:lstStyle/>
          <a:p>
            <a:pPr marL="0" algn="r">
              <a:buNone/>
            </a:pPr>
            <a:r>
              <a:rPr lang="en-US" sz="1800" b="1" dirty="0" smtClean="0"/>
              <a:t>Donna </a:t>
            </a:r>
            <a:r>
              <a:rPr lang="en-US" sz="1800" b="1" dirty="0" err="1" smtClean="0"/>
              <a:t>Rapaccioli</a:t>
            </a:r>
            <a:endParaRPr lang="en-US" sz="1800" b="1" dirty="0" smtClean="0"/>
          </a:p>
        </p:txBody>
      </p:sp>
      <p:pic>
        <p:nvPicPr>
          <p:cNvPr id="6" name="Picture 5" descr="donna_message.jpg"/>
          <p:cNvPicPr>
            <a:picLocks noChangeAspect="1"/>
          </p:cNvPicPr>
          <p:nvPr/>
        </p:nvPicPr>
        <p:blipFill>
          <a:blip r:embed="rId2"/>
          <a:stretch>
            <a:fillRect/>
          </a:stretch>
        </p:blipFill>
        <p:spPr>
          <a:xfrm>
            <a:off x="2149312" y="1346200"/>
            <a:ext cx="1733874" cy="2212882"/>
          </a:xfrm>
          <a:prstGeom prst="rect">
            <a:avLst/>
          </a:prstGeom>
          <a:ln w="12700" cap="sq">
            <a:solidFill>
              <a:srgbClr val="52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3345245" y="3996896"/>
            <a:ext cx="766983" cy="307777"/>
          </a:xfrm>
          <a:prstGeom prst="rect">
            <a:avLst/>
          </a:prstGeom>
          <a:noFill/>
        </p:spPr>
        <p:txBody>
          <a:bodyPr wrap="square" rtlCol="0">
            <a:spAutoFit/>
          </a:bodyPr>
          <a:lstStyle/>
          <a:p>
            <a:r>
              <a:rPr lang="en-US" sz="1400" b="1" dirty="0" smtClean="0"/>
              <a:t>Dean</a:t>
            </a:r>
            <a:endParaRPr lang="en-US" sz="1400" dirty="0" smtClean="0"/>
          </a:p>
          <a:p>
            <a:endParaRPr lang="en-US" sz="1400" dirty="0"/>
          </a:p>
        </p:txBody>
      </p:sp>
      <p:sp>
        <p:nvSpPr>
          <p:cNvPr id="10" name="Content Placeholder 7"/>
          <p:cNvSpPr txBox="1">
            <a:spLocks/>
          </p:cNvSpPr>
          <p:nvPr/>
        </p:nvSpPr>
        <p:spPr>
          <a:xfrm>
            <a:off x="4971622" y="3727420"/>
            <a:ext cx="2163894" cy="395833"/>
          </a:xfrm>
          <a:prstGeom prst="rect">
            <a:avLst/>
          </a:prstGeom>
        </p:spPr>
        <p:txBody>
          <a:bodyPr vert="horz" lIns="91440" tIns="45720" rIns="91440" bIns="45720" rtlCol="0">
            <a:normAutofit/>
          </a:bodyPr>
          <a:lstStyle/>
          <a:p>
            <a:pPr marL="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800" b="1" i="0" u="none" strike="noStrike" kern="1200" cap="none" spc="0" normalizeH="0" baseline="0" noProof="0" dirty="0" smtClean="0">
                <a:ln>
                  <a:noFill/>
                </a:ln>
                <a:solidFill>
                  <a:schemeClr val="tx1"/>
                </a:solidFill>
                <a:effectLst/>
                <a:uLnTx/>
                <a:uFillTx/>
                <a:latin typeface="+mn-lt"/>
                <a:ea typeface="+mn-ea"/>
                <a:cs typeface="+mn-cs"/>
              </a:rPr>
              <a:t>Harry </a:t>
            </a:r>
            <a:r>
              <a:rPr kumimoji="0" lang="en-US" sz="1800" b="1" i="0" u="none" strike="noStrike" kern="1200" cap="none" spc="0" normalizeH="0" baseline="0" noProof="0" dirty="0" err="1" smtClean="0">
                <a:ln>
                  <a:noFill/>
                </a:ln>
                <a:solidFill>
                  <a:schemeClr val="tx1"/>
                </a:solidFill>
                <a:effectLst/>
                <a:uLnTx/>
                <a:uFillTx/>
                <a:latin typeface="+mn-lt"/>
                <a:ea typeface="+mn-ea"/>
                <a:cs typeface="+mn-cs"/>
              </a:rPr>
              <a:t>Kavros</a:t>
            </a:r>
            <a:endParaRPr kumimoji="0" lang="en-US" sz="18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2" name="TextBox 11"/>
          <p:cNvSpPr txBox="1"/>
          <p:nvPr/>
        </p:nvSpPr>
        <p:spPr>
          <a:xfrm>
            <a:off x="5080226" y="3996896"/>
            <a:ext cx="2284332" cy="307777"/>
          </a:xfrm>
          <a:prstGeom prst="rect">
            <a:avLst/>
          </a:prstGeom>
          <a:noFill/>
        </p:spPr>
        <p:txBody>
          <a:bodyPr wrap="square" rtlCol="0">
            <a:spAutoFit/>
          </a:bodyPr>
          <a:lstStyle/>
          <a:p>
            <a:r>
              <a:rPr lang="en-US" sz="1400" b="1" dirty="0" smtClean="0"/>
              <a:t>Associate Academic Dean</a:t>
            </a:r>
            <a:endParaRPr lang="en-US" sz="1400" dirty="0" smtClean="0"/>
          </a:p>
          <a:p>
            <a:endParaRPr lang="en-US" sz="1400" dirty="0"/>
          </a:p>
        </p:txBody>
      </p:sp>
      <p:sp>
        <p:nvSpPr>
          <p:cNvPr id="13" name="TextBox 12"/>
          <p:cNvSpPr txBox="1"/>
          <p:nvPr/>
        </p:nvSpPr>
        <p:spPr>
          <a:xfrm>
            <a:off x="1641176" y="4355442"/>
            <a:ext cx="2398703" cy="1754327"/>
          </a:xfrm>
          <a:prstGeom prst="rect">
            <a:avLst/>
          </a:prstGeom>
          <a:noFill/>
        </p:spPr>
        <p:txBody>
          <a:bodyPr wrap="square" rtlCol="0">
            <a:spAutoFit/>
          </a:bodyPr>
          <a:lstStyle/>
          <a:p>
            <a:r>
              <a:rPr lang="en-US" sz="1200" dirty="0" smtClean="0"/>
              <a:t>Ph.D., M.S., Accounting</a:t>
            </a:r>
          </a:p>
          <a:p>
            <a:r>
              <a:rPr lang="en-US" sz="1200" dirty="0" smtClean="0"/>
              <a:t>New York University</a:t>
            </a:r>
          </a:p>
          <a:p>
            <a:endParaRPr lang="en-US" sz="1200" dirty="0" smtClean="0"/>
          </a:p>
          <a:p>
            <a:r>
              <a:rPr lang="en-US" sz="1200" dirty="0" smtClean="0"/>
              <a:t>B.S., Accounting</a:t>
            </a:r>
          </a:p>
          <a:p>
            <a:r>
              <a:rPr lang="en-US" sz="1200" dirty="0" smtClean="0"/>
              <a:t>Fordham University</a:t>
            </a:r>
          </a:p>
          <a:p>
            <a:endParaRPr lang="en-US" sz="1200" dirty="0" smtClean="0"/>
          </a:p>
          <a:p>
            <a:r>
              <a:rPr lang="en-US" sz="1200" dirty="0" smtClean="0"/>
              <a:t>Also serves as Dean of Faculty for both undergraduate and graduate business schools at Fordham</a:t>
            </a:r>
            <a:endParaRPr lang="en-US" sz="1200" dirty="0"/>
          </a:p>
        </p:txBody>
      </p:sp>
      <p:sp>
        <p:nvSpPr>
          <p:cNvPr id="14" name="TextBox 13"/>
          <p:cNvSpPr txBox="1"/>
          <p:nvPr/>
        </p:nvSpPr>
        <p:spPr>
          <a:xfrm>
            <a:off x="4811036" y="4355442"/>
            <a:ext cx="2398703" cy="1754327"/>
          </a:xfrm>
          <a:prstGeom prst="rect">
            <a:avLst/>
          </a:prstGeom>
          <a:noFill/>
        </p:spPr>
        <p:txBody>
          <a:bodyPr wrap="square" rtlCol="0">
            <a:spAutoFit/>
          </a:bodyPr>
          <a:lstStyle/>
          <a:p>
            <a:r>
              <a:rPr lang="en-US" sz="1200" dirty="0" smtClean="0"/>
              <a:t>Ph.D., English</a:t>
            </a:r>
          </a:p>
          <a:p>
            <a:r>
              <a:rPr lang="en-US" sz="1200" dirty="0" smtClean="0"/>
              <a:t>University of California, Berkeley</a:t>
            </a:r>
          </a:p>
          <a:p>
            <a:endParaRPr lang="en-US" sz="1200" dirty="0" smtClean="0"/>
          </a:p>
          <a:p>
            <a:r>
              <a:rPr lang="en-US" sz="1200" dirty="0" smtClean="0"/>
              <a:t>B.A., English</a:t>
            </a:r>
          </a:p>
          <a:p>
            <a:r>
              <a:rPr lang="en-US" sz="1200" dirty="0" smtClean="0"/>
              <a:t>Haverford College</a:t>
            </a:r>
          </a:p>
          <a:p>
            <a:endParaRPr lang="en-US" sz="1200" dirty="0" smtClean="0"/>
          </a:p>
          <a:p>
            <a:r>
              <a:rPr lang="en-US" sz="1200" dirty="0" smtClean="0"/>
              <a:t>Responsible for ensuring that the </a:t>
            </a:r>
            <a:r>
              <a:rPr lang="en-US" sz="1200" dirty="0" err="1" smtClean="0"/>
              <a:t>Gabelli</a:t>
            </a:r>
            <a:r>
              <a:rPr lang="en-US" sz="1200" dirty="0" smtClean="0"/>
              <a:t> program educates students in both business and liberal arts</a:t>
            </a:r>
            <a:endParaRPr lang="en-US" sz="1200" dirty="0"/>
          </a:p>
        </p:txBody>
      </p:sp>
      <p:pic>
        <p:nvPicPr>
          <p:cNvPr id="15" name="Picture 14" descr="harry.jpg"/>
          <p:cNvPicPr>
            <a:picLocks noChangeAspect="1"/>
          </p:cNvPicPr>
          <p:nvPr/>
        </p:nvPicPr>
        <p:blipFill>
          <a:blip r:embed="rId3"/>
          <a:stretch>
            <a:fillRect/>
          </a:stretch>
        </p:blipFill>
        <p:spPr>
          <a:xfrm>
            <a:off x="5252020" y="1346201"/>
            <a:ext cx="1791021" cy="2214896"/>
          </a:xfrm>
          <a:prstGeom prst="rect">
            <a:avLst/>
          </a:prstGeom>
          <a:ln w="12700" cap="sq" cmpd="sng" algn="ctr">
            <a:solidFill>
              <a:srgbClr val="520000"/>
            </a:solidFill>
            <a:prstDash val="solid"/>
            <a:miter lim="800000"/>
            <a:headEnd type="none" w="med" len="med"/>
            <a:tailEnd type="none" w="med" len="med"/>
          </a:ln>
          <a:effectLst>
            <a:outerShdw blurRad="50800" dist="38100" dir="2700000" algn="tl" rotWithShape="0">
              <a:srgbClr val="000000">
                <a:alpha val="43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376" y="386496"/>
            <a:ext cx="8338665" cy="6091910"/>
          </a:xfrm>
          <a:prstGeom prst="rect">
            <a:avLst/>
          </a:prstGeom>
          <a:noFill/>
          <a:ln w="63500" cap="flat" cmpd="dbl" algn="ctr">
            <a:solidFill>
              <a:srgbClr val="52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a:xfrm>
            <a:off x="662674" y="322424"/>
            <a:ext cx="7950494" cy="1435559"/>
          </a:xfrm>
        </p:spPr>
        <p:txBody>
          <a:bodyPr>
            <a:normAutofit/>
          </a:bodyPr>
          <a:lstStyle/>
          <a:p>
            <a:pPr algn="l"/>
            <a:r>
              <a:rPr lang="en-US" sz="3600" b="1" dirty="0" smtClean="0">
                <a:cs typeface="Calibri"/>
              </a:rPr>
              <a:t>Academic Advisors</a:t>
            </a:r>
            <a:endParaRPr lang="en-US" sz="2800" b="1" dirty="0">
              <a:latin typeface="Calibri"/>
              <a:cs typeface="Calibri"/>
            </a:endParaRPr>
          </a:p>
        </p:txBody>
      </p:sp>
      <p:sp>
        <p:nvSpPr>
          <p:cNvPr id="10" name="Content Placeholder 7"/>
          <p:cNvSpPr txBox="1">
            <a:spLocks/>
          </p:cNvSpPr>
          <p:nvPr/>
        </p:nvSpPr>
        <p:spPr>
          <a:xfrm>
            <a:off x="6930181" y="3648969"/>
            <a:ext cx="1940496" cy="858061"/>
          </a:xfrm>
          <a:prstGeom prst="rect">
            <a:avLst/>
          </a:prstGeom>
        </p:spPr>
        <p:txBody>
          <a:bodyPr vert="horz" lIns="91440" tIns="45720" rIns="91440" bIns="45720" rtlCol="0">
            <a:normAutofit/>
          </a:bodyPr>
          <a:lstStyle/>
          <a:p>
            <a:pPr marL="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2200" b="1" i="0" u="none" strike="noStrike" kern="1200" cap="none" spc="0" normalizeH="0" baseline="0" noProof="0" dirty="0" smtClean="0">
                <a:ln>
                  <a:noFill/>
                </a:ln>
                <a:solidFill>
                  <a:srgbClr val="800000"/>
                </a:solidFill>
                <a:effectLst/>
                <a:uLnTx/>
                <a:uFillTx/>
                <a:latin typeface="+mn-lt"/>
                <a:ea typeface="+mn-ea"/>
                <a:cs typeface="+mn-cs"/>
              </a:rPr>
              <a:t>Mario </a:t>
            </a:r>
            <a:r>
              <a:rPr kumimoji="0" lang="en-US" sz="2200" b="1" i="0" u="none" strike="noStrike" kern="1200" cap="none" spc="0" normalizeH="0" baseline="0" noProof="0" dirty="0" err="1" smtClean="0">
                <a:ln>
                  <a:noFill/>
                </a:ln>
                <a:solidFill>
                  <a:srgbClr val="800000"/>
                </a:solidFill>
                <a:effectLst/>
                <a:uLnTx/>
                <a:uFillTx/>
                <a:latin typeface="+mn-lt"/>
                <a:ea typeface="+mn-ea"/>
                <a:cs typeface="+mn-cs"/>
              </a:rPr>
              <a:t>DiFiore</a:t>
            </a:r>
            <a:endParaRPr kumimoji="0" lang="en-US" sz="2200" b="1" i="0" u="none" strike="noStrike" kern="1200" cap="none" spc="0" normalizeH="0" baseline="0" noProof="0" dirty="0" smtClean="0">
              <a:ln>
                <a:noFill/>
              </a:ln>
              <a:solidFill>
                <a:srgbClr val="800000"/>
              </a:solidFill>
              <a:effectLst/>
              <a:uLnTx/>
              <a:uFillTx/>
              <a:latin typeface="+mn-lt"/>
              <a:ea typeface="+mn-ea"/>
              <a:cs typeface="+mn-cs"/>
            </a:endParaRPr>
          </a:p>
          <a:p>
            <a:pPr marL="0" marR="0" lvl="0" indent="-342900" algn="ctr" defTabSz="457200" rtl="0" eaLnBrk="1" fontAlgn="auto" latinLnBrk="0" hangingPunct="1">
              <a:lnSpc>
                <a:spcPct val="100000"/>
              </a:lnSpc>
              <a:spcBef>
                <a:spcPct val="20000"/>
              </a:spcBef>
              <a:spcAft>
                <a:spcPts val="0"/>
              </a:spcAft>
              <a:buClrTx/>
              <a:buSzTx/>
              <a:buFont typeface="Arial"/>
              <a:buNone/>
              <a:tabLst/>
              <a:defRPr/>
            </a:pPr>
            <a:r>
              <a:rPr lang="en-US" b="1" noProof="0" dirty="0" smtClean="0"/>
              <a:t>Seniors</a:t>
            </a: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Content Placeholder 7"/>
          <p:cNvSpPr txBox="1">
            <a:spLocks/>
          </p:cNvSpPr>
          <p:nvPr/>
        </p:nvSpPr>
        <p:spPr>
          <a:xfrm>
            <a:off x="2950216" y="3648969"/>
            <a:ext cx="2346051" cy="1203594"/>
          </a:xfrm>
          <a:prstGeom prst="rect">
            <a:avLst/>
          </a:prstGeom>
        </p:spPr>
        <p:txBody>
          <a:bodyPr vert="horz" lIns="91440" tIns="45720" rIns="91440" bIns="45720" rtlCol="0">
            <a:normAutofit/>
          </a:bodyPr>
          <a:lstStyle/>
          <a:p>
            <a:pPr marL="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2200" b="1" i="0" u="none" strike="noStrike" kern="1200" cap="none" spc="0" normalizeH="0" baseline="0" noProof="0" dirty="0" smtClean="0">
                <a:ln>
                  <a:noFill/>
                </a:ln>
                <a:solidFill>
                  <a:srgbClr val="800000"/>
                </a:solidFill>
                <a:effectLst/>
                <a:uLnTx/>
                <a:uFillTx/>
                <a:latin typeface="+mn-lt"/>
                <a:ea typeface="+mn-ea"/>
                <a:cs typeface="+mn-cs"/>
              </a:rPr>
              <a:t>Gabriella Brown</a:t>
            </a:r>
          </a:p>
          <a:p>
            <a:pPr marL="0" marR="0" lvl="0" indent="-342900" algn="ctr" defTabSz="457200" rtl="0" eaLnBrk="1" fontAlgn="auto" latinLnBrk="0" hangingPunct="1">
              <a:lnSpc>
                <a:spcPct val="100000"/>
              </a:lnSpc>
              <a:spcBef>
                <a:spcPct val="20000"/>
              </a:spcBef>
              <a:spcAft>
                <a:spcPts val="0"/>
              </a:spcAft>
              <a:buClrTx/>
              <a:buSzTx/>
              <a:buFont typeface="Arial"/>
              <a:buNone/>
              <a:tabLst/>
              <a:defRPr/>
            </a:pPr>
            <a:r>
              <a:rPr lang="en-US" b="1" dirty="0" smtClean="0"/>
              <a:t>Sophomores</a:t>
            </a: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5" name="Content Placeholder 7"/>
          <p:cNvSpPr txBox="1">
            <a:spLocks/>
          </p:cNvSpPr>
          <p:nvPr/>
        </p:nvSpPr>
        <p:spPr>
          <a:xfrm>
            <a:off x="246236" y="3650470"/>
            <a:ext cx="3067339" cy="1202094"/>
          </a:xfrm>
          <a:prstGeom prst="rect">
            <a:avLst/>
          </a:prstGeom>
        </p:spPr>
        <p:txBody>
          <a:bodyPr vert="horz" lIns="91440" tIns="45720" rIns="91440" bIns="45720" rtlCol="0">
            <a:normAutofit/>
          </a:bodyPr>
          <a:lstStyle/>
          <a:p>
            <a:pPr marL="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2200" b="1" i="0" u="none" strike="noStrike" kern="1200" cap="none" spc="0" normalizeH="0" baseline="0" noProof="0" dirty="0" smtClean="0">
                <a:ln>
                  <a:noFill/>
                </a:ln>
                <a:solidFill>
                  <a:srgbClr val="800000"/>
                </a:solidFill>
                <a:effectLst/>
                <a:uLnTx/>
                <a:uFillTx/>
                <a:latin typeface="+mn-lt"/>
                <a:ea typeface="+mn-ea"/>
                <a:cs typeface="+mn-cs"/>
              </a:rPr>
              <a:t>Greer</a:t>
            </a:r>
            <a:r>
              <a:rPr kumimoji="0" lang="en-US" sz="2200" b="1" i="0" u="none" strike="noStrike" kern="1200" cap="none" spc="0" normalizeH="0" noProof="0" dirty="0" smtClean="0">
                <a:ln>
                  <a:noFill/>
                </a:ln>
                <a:solidFill>
                  <a:srgbClr val="800000"/>
                </a:solidFill>
                <a:effectLst/>
                <a:uLnTx/>
                <a:uFillTx/>
                <a:latin typeface="+mn-lt"/>
                <a:ea typeface="+mn-ea"/>
                <a:cs typeface="+mn-cs"/>
              </a:rPr>
              <a:t> Jason-</a:t>
            </a:r>
            <a:r>
              <a:rPr kumimoji="0" lang="en-US" sz="2200" b="1" i="0" u="none" strike="noStrike" kern="1200" cap="none" spc="0" normalizeH="0" noProof="0" dirty="0" err="1" smtClean="0">
                <a:ln>
                  <a:noFill/>
                </a:ln>
                <a:solidFill>
                  <a:srgbClr val="800000"/>
                </a:solidFill>
                <a:effectLst/>
                <a:uLnTx/>
                <a:uFillTx/>
                <a:latin typeface="+mn-lt"/>
                <a:ea typeface="+mn-ea"/>
                <a:cs typeface="+mn-cs"/>
              </a:rPr>
              <a:t>DiBartolo</a:t>
            </a:r>
            <a:endParaRPr kumimoji="0" lang="en-US" sz="2200" b="1" i="0" u="none" strike="noStrike" kern="1200" cap="none" spc="0" normalizeH="0" baseline="0" noProof="0" dirty="0" smtClean="0">
              <a:ln>
                <a:noFill/>
              </a:ln>
              <a:solidFill>
                <a:srgbClr val="800000"/>
              </a:solidFill>
              <a:effectLst/>
              <a:uLnTx/>
              <a:uFillTx/>
              <a:latin typeface="+mn-lt"/>
              <a:ea typeface="+mn-ea"/>
              <a:cs typeface="+mn-cs"/>
            </a:endParaRPr>
          </a:p>
          <a:p>
            <a:pPr marL="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1800" b="1" i="0" u="none" strike="noStrike" kern="1200" cap="none" spc="0" normalizeH="0" baseline="0" noProof="0" dirty="0" smtClean="0">
                <a:ln>
                  <a:noFill/>
                </a:ln>
                <a:solidFill>
                  <a:schemeClr val="tx1"/>
                </a:solidFill>
                <a:effectLst/>
                <a:uLnTx/>
                <a:uFillTx/>
                <a:latin typeface="+mn-lt"/>
                <a:ea typeface="+mn-ea"/>
                <a:cs typeface="+mn-cs"/>
              </a:rPr>
              <a:t>Freshmen</a:t>
            </a:r>
          </a:p>
        </p:txBody>
      </p:sp>
      <p:sp>
        <p:nvSpPr>
          <p:cNvPr id="9" name="TextBox 8"/>
          <p:cNvSpPr txBox="1"/>
          <p:nvPr/>
        </p:nvSpPr>
        <p:spPr>
          <a:xfrm>
            <a:off x="662673" y="4463389"/>
            <a:ext cx="8033901" cy="3139321"/>
          </a:xfrm>
          <a:prstGeom prst="rect">
            <a:avLst/>
          </a:prstGeom>
          <a:noFill/>
        </p:spPr>
        <p:txBody>
          <a:bodyPr wrap="square" rtlCol="0">
            <a:spAutoFit/>
          </a:bodyPr>
          <a:lstStyle/>
          <a:p>
            <a:pPr>
              <a:buFont typeface="Arial" pitchFamily="34" charset="0"/>
              <a:buChar char="•"/>
            </a:pPr>
            <a:r>
              <a:rPr lang="en-US" dirty="0" smtClean="0"/>
              <a:t>Different advisor and advising structure each year</a:t>
            </a:r>
          </a:p>
          <a:p>
            <a:pPr>
              <a:buFont typeface="Arial" pitchFamily="34" charset="0"/>
              <a:buChar char="•"/>
            </a:pPr>
            <a:r>
              <a:rPr lang="en-US" dirty="0" smtClean="0"/>
              <a:t>Help with: registration, course selection, grades, academic planning, absences, etc.</a:t>
            </a:r>
          </a:p>
          <a:p>
            <a:pPr>
              <a:buFont typeface="Arial" pitchFamily="34" charset="0"/>
              <a:buChar char="•"/>
            </a:pPr>
            <a:r>
              <a:rPr lang="en-US" dirty="0" smtClean="0"/>
              <a:t>Freshman year:</a:t>
            </a:r>
          </a:p>
          <a:p>
            <a:pPr lvl="1">
              <a:buFont typeface="Arial" pitchFamily="34" charset="0"/>
              <a:buChar char="•"/>
            </a:pPr>
            <a:r>
              <a:rPr lang="en-US" dirty="0" smtClean="0"/>
              <a:t>Mandatory advising meetings, 5x per semester, grade P/F</a:t>
            </a:r>
          </a:p>
          <a:p>
            <a:pPr lvl="1">
              <a:buFont typeface="Arial" pitchFamily="34" charset="0"/>
              <a:buChar char="•"/>
            </a:pPr>
            <a:r>
              <a:rPr lang="en-US" dirty="0" smtClean="0"/>
              <a:t>Individual meetings with Dean Jason as needed</a:t>
            </a:r>
          </a:p>
          <a:p>
            <a:pPr lvl="1">
              <a:buFont typeface="Arial" pitchFamily="34" charset="0"/>
              <a:buChar char="•"/>
            </a:pPr>
            <a:r>
              <a:rPr lang="en-US" dirty="0" smtClean="0"/>
              <a:t>Required meetings if GPA &lt;2.0 at midterm or end of term</a:t>
            </a:r>
          </a:p>
          <a:p>
            <a:pPr lvl="1">
              <a:buFont typeface="Arial" pitchFamily="34" charset="0"/>
              <a:buChar char="•"/>
            </a:pPr>
            <a:r>
              <a:rPr lang="en-US" dirty="0" smtClean="0"/>
              <a:t>Advising Assistants: </a:t>
            </a:r>
            <a:r>
              <a:rPr lang="en-US" dirty="0" err="1" smtClean="0"/>
              <a:t>Upperclass</a:t>
            </a:r>
            <a:r>
              <a:rPr lang="en-US" dirty="0" smtClean="0"/>
              <a:t> students provide advice &amp; mentoring</a:t>
            </a:r>
          </a:p>
          <a:p>
            <a:pPr lvl="1">
              <a:buFont typeface="Arial" pitchFamily="34" charset="0"/>
              <a:buChar char="•"/>
            </a:pPr>
            <a:endParaRPr lang="en-US" dirty="0" smtClean="0"/>
          </a:p>
          <a:p>
            <a:pPr>
              <a:buFont typeface="Arial" pitchFamily="34" charset="0"/>
              <a:buChar char="•"/>
            </a:pPr>
            <a:endParaRPr lang="en-US" dirty="0" smtClean="0"/>
          </a:p>
          <a:p>
            <a:endParaRPr lang="en-US" dirty="0" smtClean="0"/>
          </a:p>
          <a:p>
            <a:endParaRPr lang="en-US" dirty="0"/>
          </a:p>
        </p:txBody>
      </p:sp>
      <p:sp>
        <p:nvSpPr>
          <p:cNvPr id="8" name="Content Placeholder 7"/>
          <p:cNvSpPr txBox="1">
            <a:spLocks/>
          </p:cNvSpPr>
          <p:nvPr/>
        </p:nvSpPr>
        <p:spPr>
          <a:xfrm>
            <a:off x="5076205" y="3648969"/>
            <a:ext cx="2043251" cy="859562"/>
          </a:xfrm>
          <a:prstGeom prst="rect">
            <a:avLst/>
          </a:prstGeom>
        </p:spPr>
        <p:txBody>
          <a:bodyPr vert="horz" lIns="91440" tIns="45720" rIns="91440" bIns="45720" rtlCol="0">
            <a:normAutofit/>
          </a:bodyPr>
          <a:lstStyle/>
          <a:p>
            <a:pPr marL="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2200" b="1" i="0" u="none" strike="noStrike" kern="1200" cap="none" spc="0" normalizeH="0" baseline="0" noProof="0" dirty="0" smtClean="0">
                <a:ln>
                  <a:noFill/>
                </a:ln>
                <a:solidFill>
                  <a:srgbClr val="800000"/>
                </a:solidFill>
                <a:effectLst/>
                <a:uLnTx/>
                <a:uFillTx/>
                <a:latin typeface="+mn-lt"/>
                <a:ea typeface="+mn-ea"/>
                <a:cs typeface="+mn-cs"/>
              </a:rPr>
              <a:t>Alan </a:t>
            </a:r>
            <a:r>
              <a:rPr kumimoji="0" lang="en-US" sz="2200" b="1" i="0" u="none" strike="noStrike" kern="1200" cap="none" spc="0" normalizeH="0" baseline="0" noProof="0" dirty="0" err="1" smtClean="0">
                <a:ln>
                  <a:noFill/>
                </a:ln>
                <a:solidFill>
                  <a:srgbClr val="800000"/>
                </a:solidFill>
                <a:effectLst/>
                <a:uLnTx/>
                <a:uFillTx/>
                <a:latin typeface="+mn-lt"/>
                <a:ea typeface="+mn-ea"/>
                <a:cs typeface="+mn-cs"/>
              </a:rPr>
              <a:t>Cafferkey</a:t>
            </a:r>
            <a:endParaRPr kumimoji="0" lang="en-US" sz="2200" b="1" i="0" u="none" strike="noStrike" kern="1200" cap="none" spc="0" normalizeH="0" baseline="0" noProof="0" dirty="0" smtClean="0">
              <a:ln>
                <a:noFill/>
              </a:ln>
              <a:solidFill>
                <a:srgbClr val="800000"/>
              </a:solidFill>
              <a:effectLst/>
              <a:uLnTx/>
              <a:uFillTx/>
              <a:latin typeface="+mn-lt"/>
              <a:ea typeface="+mn-ea"/>
              <a:cs typeface="+mn-cs"/>
            </a:endParaRPr>
          </a:p>
          <a:p>
            <a:pPr marL="0" marR="0" lvl="0" indent="-342900" algn="ctr" defTabSz="457200" rtl="0" eaLnBrk="1" fontAlgn="auto" latinLnBrk="0" hangingPunct="1">
              <a:lnSpc>
                <a:spcPct val="100000"/>
              </a:lnSpc>
              <a:spcBef>
                <a:spcPct val="20000"/>
              </a:spcBef>
              <a:spcAft>
                <a:spcPts val="0"/>
              </a:spcAft>
              <a:buClrTx/>
              <a:buSzTx/>
              <a:buFont typeface="Arial"/>
              <a:buNone/>
              <a:tabLst/>
              <a:defRPr/>
            </a:pPr>
            <a:r>
              <a:rPr lang="en-US" b="1" dirty="0" smtClean="0"/>
              <a:t>Juniors</a:t>
            </a: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26" name="Picture 2" descr="http://www.gabelliconnect.com/wp-content/uploads/2011/09/greer2.jpg">
            <a:hlinkClick r:id="rId2"/>
          </p:cNvPr>
          <p:cNvPicPr>
            <a:picLocks noChangeAspect="1" noChangeArrowheads="1"/>
          </p:cNvPicPr>
          <p:nvPr/>
        </p:nvPicPr>
        <p:blipFill>
          <a:blip r:embed="rId3"/>
          <a:srcRect/>
          <a:stretch>
            <a:fillRect/>
          </a:stretch>
        </p:blipFill>
        <p:spPr bwMode="auto">
          <a:xfrm>
            <a:off x="965683" y="1439522"/>
            <a:ext cx="1626233" cy="2290469"/>
          </a:xfrm>
          <a:prstGeom prst="rect">
            <a:avLst/>
          </a:prstGeom>
          <a:noFill/>
        </p:spPr>
      </p:pic>
      <p:pic>
        <p:nvPicPr>
          <p:cNvPr id="1031" name="Picture 7"/>
          <p:cNvPicPr>
            <a:picLocks noChangeAspect="1" noChangeArrowheads="1"/>
          </p:cNvPicPr>
          <p:nvPr/>
        </p:nvPicPr>
        <p:blipFill>
          <a:blip r:embed="rId4"/>
          <a:srcRect/>
          <a:stretch>
            <a:fillRect/>
          </a:stretch>
        </p:blipFill>
        <p:spPr bwMode="auto">
          <a:xfrm>
            <a:off x="3242182" y="1439522"/>
            <a:ext cx="1742872" cy="2321357"/>
          </a:xfrm>
          <a:prstGeom prst="rect">
            <a:avLst/>
          </a:prstGeom>
          <a:noFill/>
          <a:ln w="9525">
            <a:noFill/>
            <a:miter lim="800000"/>
            <a:headEnd/>
            <a:tailEnd/>
          </a:ln>
        </p:spPr>
      </p:pic>
      <p:pic>
        <p:nvPicPr>
          <p:cNvPr id="1033" name="Picture 9" descr="http://www.gabelliconnect.com/wp-content/uploads/2011/09/alan_10.jpg"/>
          <p:cNvPicPr>
            <a:picLocks noChangeAspect="1" noChangeArrowheads="1"/>
          </p:cNvPicPr>
          <p:nvPr/>
        </p:nvPicPr>
        <p:blipFill>
          <a:blip r:embed="rId5"/>
          <a:srcRect/>
          <a:stretch>
            <a:fillRect/>
          </a:stretch>
        </p:blipFill>
        <p:spPr bwMode="auto">
          <a:xfrm>
            <a:off x="5269108" y="1439522"/>
            <a:ext cx="1626233" cy="2290469"/>
          </a:xfrm>
          <a:prstGeom prst="rect">
            <a:avLst/>
          </a:prstGeom>
          <a:noFill/>
        </p:spPr>
      </p:pic>
      <p:pic>
        <p:nvPicPr>
          <p:cNvPr id="1035" name="Picture 11" descr="http://www.gabelliconnect.com/wp-content/uploads/2011/09/mario10.jpg"/>
          <p:cNvPicPr>
            <a:picLocks noChangeAspect="1" noChangeArrowheads="1"/>
          </p:cNvPicPr>
          <p:nvPr/>
        </p:nvPicPr>
        <p:blipFill>
          <a:blip r:embed="rId6"/>
          <a:srcRect/>
          <a:stretch>
            <a:fillRect/>
          </a:stretch>
        </p:blipFill>
        <p:spPr bwMode="auto">
          <a:xfrm>
            <a:off x="7043183" y="1439521"/>
            <a:ext cx="1626233" cy="229046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6243" y="1509174"/>
            <a:ext cx="6129747" cy="3975386"/>
          </a:xfrm>
          <a:prstGeom prst="rect">
            <a:avLst/>
          </a:prstGeom>
          <a:noFill/>
          <a:ln w="101600" cmpd="dbl">
            <a:solidFill>
              <a:srgbClr val="5C010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GSBbannerseal_2inches.jpg"/>
          <p:cNvPicPr>
            <a:picLocks noChangeAspect="1"/>
          </p:cNvPicPr>
          <p:nvPr/>
        </p:nvPicPr>
        <p:blipFill>
          <a:blip r:embed="rId2"/>
          <a:stretch>
            <a:fillRect/>
          </a:stretch>
        </p:blipFill>
        <p:spPr>
          <a:xfrm>
            <a:off x="657150" y="497941"/>
            <a:ext cx="1828800" cy="2365248"/>
          </a:xfrm>
          <a:prstGeom prst="rect">
            <a:avLst/>
          </a:prstGeom>
        </p:spPr>
      </p:pic>
      <p:sp>
        <p:nvSpPr>
          <p:cNvPr id="6" name="TextBox 5"/>
          <p:cNvSpPr txBox="1"/>
          <p:nvPr/>
        </p:nvSpPr>
        <p:spPr>
          <a:xfrm>
            <a:off x="2245734" y="2705474"/>
            <a:ext cx="4767581" cy="1446550"/>
          </a:xfrm>
          <a:prstGeom prst="rect">
            <a:avLst/>
          </a:prstGeom>
          <a:noFill/>
        </p:spPr>
        <p:txBody>
          <a:bodyPr wrap="square" rtlCol="0">
            <a:spAutoFit/>
          </a:bodyPr>
          <a:lstStyle/>
          <a:p>
            <a:pPr algn="ctr"/>
            <a:r>
              <a:rPr lang="en-US" sz="4400" dirty="0" smtClean="0"/>
              <a:t>Academic Excellence</a:t>
            </a:r>
            <a:endParaRPr lang="en-US" sz="4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376" y="386496"/>
            <a:ext cx="8338665" cy="6091910"/>
          </a:xfrm>
          <a:prstGeom prst="rect">
            <a:avLst/>
          </a:prstGeom>
          <a:noFill/>
          <a:ln w="63500" cap="flat" cmpd="dbl" algn="ctr">
            <a:solidFill>
              <a:srgbClr val="52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662674" y="478515"/>
            <a:ext cx="7950494" cy="773478"/>
          </a:xfrm>
        </p:spPr>
        <p:txBody>
          <a:bodyPr>
            <a:normAutofit/>
          </a:bodyPr>
          <a:lstStyle/>
          <a:p>
            <a:pPr algn="l"/>
            <a:r>
              <a:rPr lang="en-US" sz="3600" b="1" dirty="0" smtClean="0">
                <a:latin typeface="Calibri"/>
                <a:cs typeface="Calibri"/>
              </a:rPr>
              <a:t>Our new academic center: Hughes Hall</a:t>
            </a:r>
            <a:endParaRPr lang="en-US" sz="3600" b="1" dirty="0">
              <a:latin typeface="Calibri"/>
              <a:cs typeface="Calibri"/>
            </a:endParaRPr>
          </a:p>
        </p:txBody>
      </p:sp>
      <p:sp>
        <p:nvSpPr>
          <p:cNvPr id="8" name="Content Placeholder 7"/>
          <p:cNvSpPr>
            <a:spLocks noGrp="1"/>
          </p:cNvSpPr>
          <p:nvPr>
            <p:ph idx="1"/>
          </p:nvPr>
        </p:nvSpPr>
        <p:spPr>
          <a:xfrm>
            <a:off x="662674" y="1560193"/>
            <a:ext cx="7680257" cy="4525963"/>
          </a:xfrm>
        </p:spPr>
        <p:txBody>
          <a:bodyPr>
            <a:normAutofit/>
          </a:bodyPr>
          <a:lstStyle/>
          <a:p>
            <a:pPr marL="0">
              <a:buNone/>
            </a:pPr>
            <a:r>
              <a:rPr lang="en-US" sz="2400" b="1" dirty="0" smtClean="0"/>
              <a:t>The renovation will leave the building’s external shell intact but replace the interior with a state-of-the-art business learning environment. </a:t>
            </a:r>
          </a:p>
          <a:p>
            <a:pPr marL="0">
              <a:buNone/>
            </a:pPr>
            <a:endParaRPr lang="en-US" sz="2400" dirty="0" smtClean="0"/>
          </a:p>
          <a:p>
            <a:pPr marL="0">
              <a:buNone/>
            </a:pPr>
            <a:r>
              <a:rPr lang="en-US" sz="2400" b="1" dirty="0" smtClean="0">
                <a:solidFill>
                  <a:srgbClr val="800000"/>
                </a:solidFill>
              </a:rPr>
              <a:t>Selected features</a:t>
            </a:r>
          </a:p>
          <a:p>
            <a:pPr marL="0"/>
            <a:r>
              <a:rPr lang="en-US" sz="1600" dirty="0" smtClean="0"/>
              <a:t>Smart technology-equipped classrooms</a:t>
            </a:r>
          </a:p>
          <a:p>
            <a:pPr marL="0"/>
            <a:r>
              <a:rPr lang="en-US" sz="1600" dirty="0" smtClean="0"/>
              <a:t>State-of-the-art Information and Media Technology Center</a:t>
            </a:r>
          </a:p>
          <a:p>
            <a:pPr marL="0"/>
            <a:r>
              <a:rPr lang="en-US" sz="1600" dirty="0" smtClean="0"/>
              <a:t>144-seat auditorium</a:t>
            </a:r>
          </a:p>
          <a:p>
            <a:pPr marL="0"/>
            <a:r>
              <a:rPr lang="en-US" sz="1600" dirty="0" smtClean="0"/>
              <a:t>Space for classes, networking events and special learning exercises</a:t>
            </a:r>
          </a:p>
          <a:p>
            <a:pPr marL="0"/>
            <a:r>
              <a:rPr lang="en-US" sz="1600" dirty="0" smtClean="0"/>
              <a:t>Multiple common areas and conference rooms</a:t>
            </a:r>
          </a:p>
          <a:p>
            <a:pPr marL="0"/>
            <a:r>
              <a:rPr lang="en-US" sz="1600" dirty="0" smtClean="0"/>
              <a:t>All business faculty offices in one cohesive location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921"/>
            <a:ext cx="8229600" cy="1143000"/>
          </a:xfrm>
        </p:spPr>
        <p:txBody>
          <a:bodyPr>
            <a:normAutofit fontScale="90000"/>
          </a:bodyPr>
          <a:lstStyle/>
          <a:p>
            <a:r>
              <a:rPr lang="en-US" dirty="0" smtClean="0"/>
              <a:t>Hughes Hall</a:t>
            </a:r>
            <a:br>
              <a:rPr lang="en-US" dirty="0" smtClean="0"/>
            </a:br>
            <a:endParaRPr lang="en-US" dirty="0"/>
          </a:p>
        </p:txBody>
      </p:sp>
      <p:pic>
        <p:nvPicPr>
          <p:cNvPr id="4" name="Content Placeholder 3" descr="Screen shot 2011-09-08 at 12.11.39 PM.png"/>
          <p:cNvPicPr>
            <a:picLocks noGrp="1" noChangeAspect="1"/>
          </p:cNvPicPr>
          <p:nvPr>
            <p:ph idx="1"/>
          </p:nvPr>
        </p:nvPicPr>
        <p:blipFill>
          <a:blip r:embed="rId2"/>
          <a:stretch>
            <a:fillRect/>
          </a:stretch>
        </p:blipFill>
        <p:spPr>
          <a:xfrm>
            <a:off x="201789" y="1676911"/>
            <a:ext cx="5660392" cy="4155446"/>
          </a:xfrm>
          <a:prstGeom prst="rect">
            <a:avLst/>
          </a:prstGeom>
          <a:ln w="38100" cap="sq">
            <a:solidFill>
              <a:srgbClr val="800000"/>
            </a:solidFill>
            <a:prstDash val="solid"/>
            <a:miter lim="800000"/>
          </a:ln>
          <a:effectLst>
            <a:outerShdw blurRad="50800" dist="38100" dir="2700000" algn="tl" rotWithShape="0">
              <a:srgbClr val="000000">
                <a:alpha val="43000"/>
              </a:srgbClr>
            </a:outerShdw>
          </a:effectLst>
        </p:spPr>
      </p:pic>
      <p:pic>
        <p:nvPicPr>
          <p:cNvPr id="27650" name="Picture 2" descr="http://www.gabelliconnect.com/wp-content/uploads/2011/09/DSC_0007_MV_CVSZQKCKEKCY-680x1024.jpg">
            <a:hlinkClick r:id="rId3"/>
          </p:cNvPr>
          <p:cNvPicPr>
            <a:picLocks noChangeAspect="1" noChangeArrowheads="1"/>
          </p:cNvPicPr>
          <p:nvPr/>
        </p:nvPicPr>
        <p:blipFill>
          <a:blip r:embed="rId4"/>
          <a:srcRect/>
          <a:stretch>
            <a:fillRect/>
          </a:stretch>
        </p:blipFill>
        <p:spPr bwMode="auto">
          <a:xfrm>
            <a:off x="6162654" y="1679489"/>
            <a:ext cx="2762140" cy="4152868"/>
          </a:xfrm>
          <a:prstGeom prst="rect">
            <a:avLst/>
          </a:prstGeom>
          <a:noFill/>
        </p:spPr>
      </p:pic>
    </p:spTree>
  </p:cSld>
  <p:clrMapOvr>
    <a:masterClrMapping/>
  </p:clrMapOvr>
</p:sld>
</file>

<file path=ppt/theme/theme1.xml><?xml version="1.0" encoding="utf-8"?>
<a:theme xmlns:a="http://schemas.openxmlformats.org/drawingml/2006/main" name="GabelliFr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GabelliFrame.thmx</Template>
  <TotalTime>30619</TotalTime>
  <Words>2147</Words>
  <Application>Microsoft Office PowerPoint</Application>
  <PresentationFormat>On-screen Show (4:3)</PresentationFormat>
  <Paragraphs>456</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GabelliFrame</vt:lpstr>
      <vt:lpstr>Slide 1</vt:lpstr>
      <vt:lpstr>Welcome!</vt:lpstr>
      <vt:lpstr>Goal: Develop business leaders</vt:lpstr>
      <vt:lpstr>Four main areas of focus</vt:lpstr>
      <vt:lpstr>Leadership</vt:lpstr>
      <vt:lpstr>Academic Advisors</vt:lpstr>
      <vt:lpstr>Slide 7</vt:lpstr>
      <vt:lpstr>Our new academic center: Hughes Hall</vt:lpstr>
      <vt:lpstr>Hughes Hall </vt:lpstr>
      <vt:lpstr>Gabelli at a glance: Class of 2016</vt:lpstr>
      <vt:lpstr>Graduation Requirements</vt:lpstr>
      <vt:lpstr>Degrees and majors</vt:lpstr>
      <vt:lpstr>Minors and Specializations</vt:lpstr>
      <vt:lpstr>Why two core curricula?</vt:lpstr>
      <vt:lpstr>Liberal Arts Core Requirements</vt:lpstr>
      <vt:lpstr>The Integrated Business Core</vt:lpstr>
      <vt:lpstr>Typical Freshman Year Schedule</vt:lpstr>
      <vt:lpstr>The Ground Floor</vt:lpstr>
      <vt:lpstr>Academic Support Options</vt:lpstr>
      <vt:lpstr>Slide 20</vt:lpstr>
      <vt:lpstr>What is a “global opportunity”?</vt:lpstr>
      <vt:lpstr>The G.L.O.B.E. program</vt:lpstr>
      <vt:lpstr>Dual-degree programs</vt:lpstr>
      <vt:lpstr>Slide 24</vt:lpstr>
      <vt:lpstr>A commitment to students that goes beyond academics</vt:lpstr>
      <vt:lpstr>Personal development: IGNITE</vt:lpstr>
      <vt:lpstr>Personal development: Service</vt:lpstr>
      <vt:lpstr>Professional development: Doesn’t career services do that?</vt:lpstr>
      <vt:lpstr>Three sector mentors: Accounting, Finance, Marketing</vt:lpstr>
      <vt:lpstr>Career and internship statistics</vt:lpstr>
      <vt:lpstr>Where do students and alumni work?</vt:lpstr>
      <vt:lpstr>Slide 32</vt:lpstr>
      <vt:lpstr>What are answers to frequent questions?</vt:lpstr>
      <vt:lpstr>What are answers to frequent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mission and vision</dc:title>
  <dc:creator>Nicole Gesualdo</dc:creator>
  <cp:lastModifiedBy>jason</cp:lastModifiedBy>
  <cp:revision>760</cp:revision>
  <cp:lastPrinted>2011-09-08T14:37:07Z</cp:lastPrinted>
  <dcterms:created xsi:type="dcterms:W3CDTF">2011-09-13T18:35:40Z</dcterms:created>
  <dcterms:modified xsi:type="dcterms:W3CDTF">2012-07-09T14:44:48Z</dcterms:modified>
</cp:coreProperties>
</file>