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52" y="564"/>
      </p:cViewPr>
      <p:guideLst>
        <p:guide orient="horz" pos="39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1D5C99-07F5-4D75-9891-45F0E954DE93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CE4C23-2B26-448E-BA48-03BD6FD40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23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4C45C-B2ED-4900-8921-37828A5D3A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4C45C-B2ED-4900-8921-37828A5D3A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D944-A451-4954-A866-D32B55AA5CFC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AB56-DD11-4E49-B085-092B50D75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B0608-712D-40D0-A91B-3ECAA0664DF4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9E2DE-4E54-4DD0-AD0C-72B3E856B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797EB-49DD-4F5E-867D-9F3B18711CA0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38DA-7455-4AD4-BC71-5E81528EC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1B58-7A1B-40E8-A666-7A573D988AFD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C2A06-4294-456C-B0B5-91A29E3B8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C508-37FD-42FA-93F8-5E3773FAE580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75798-80AF-4345-85A7-975767A15B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FC63-ADD4-4416-8380-646D6FC752E8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AEEE-E4E6-4473-B147-77971E56DD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70B61-F511-488F-82B2-C9A33B982EBB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971C4-1BE3-4577-B0CA-976A05548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46DB-B7B3-4245-9A7A-1EF73C231475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A5F4-43D6-4DD8-A197-DE9CB2053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A6740-CBCA-46BD-8B2E-44B00C0BC277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D4B15-DCE1-437E-9C5A-C11A36CAF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D648B-9B19-4B53-9DD4-0C0A54E6566A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1380-3E56-4CC1-A3AE-E061BA64E8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2E37-6937-49E1-A3B8-2F0F252B13DB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D0E3-C4A4-4A86-A31E-6914335A7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F30B0A-CD6D-401E-A365-DAC65C2937D9}" type="datetimeFigureOut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9415CD-7395-4C48-9131-4D0CCA71F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-533400" y="3276600"/>
            <a:ext cx="9982200" cy="1219200"/>
          </a:xfrm>
        </p:spPr>
        <p:txBody>
          <a:bodyPr/>
          <a:lstStyle/>
          <a:p>
            <a:pPr algn="l" eaLnBrk="1" hangingPunct="1">
              <a:spcAft>
                <a:spcPts val="1000"/>
              </a:spcAft>
              <a:tabLst>
                <a:tab pos="3314700" algn="l"/>
                <a:tab pos="3600450" algn="l"/>
              </a:tabLst>
            </a:pPr>
            <a:r>
              <a:rPr lang="en-US" sz="1800" dirty="0" smtClean="0"/>
              <a:t> 	</a:t>
            </a:r>
            <a:r>
              <a:rPr lang="en-US" sz="2000" dirty="0" smtClean="0"/>
              <a:t>Dominick Sampogna– </a:t>
            </a:r>
            <a:r>
              <a:rPr lang="en-US" sz="2000" b="1" dirty="0" smtClean="0"/>
              <a:t>AT &amp; </a:t>
            </a:r>
            <a:r>
              <a:rPr lang="en-US" sz="2000" b="1" dirty="0"/>
              <a:t>T</a:t>
            </a:r>
            <a:br>
              <a:rPr lang="en-US" sz="2000" b="1" dirty="0"/>
            </a:br>
            <a:r>
              <a:rPr lang="en-US" sz="2000" b="1" dirty="0" smtClean="0"/>
              <a:t>                                                                 </a:t>
            </a:r>
            <a:r>
              <a:rPr lang="en-US" sz="2000" dirty="0" smtClean="0"/>
              <a:t>S</a:t>
            </a:r>
            <a:r>
              <a:rPr lang="en-US" sz="2000" dirty="0"/>
              <a:t>. Michael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b="1" dirty="0" smtClean="0"/>
              <a:t>– Accenture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 	</a:t>
            </a:r>
            <a:r>
              <a:rPr lang="en-US" sz="2000" dirty="0" smtClean="0"/>
              <a:t>                  Howard </a:t>
            </a:r>
            <a:r>
              <a:rPr lang="en-US" sz="2000" dirty="0" smtClean="0"/>
              <a:t>Bruck – </a:t>
            </a:r>
            <a:r>
              <a:rPr lang="en-US" sz="2000" b="1" dirty="0" smtClean="0"/>
              <a:t>Hudson Valley </a:t>
            </a:r>
            <a:r>
              <a:rPr lang="en-US" sz="2000" b="1" dirty="0" smtClean="0"/>
              <a:t>Bank</a:t>
            </a:r>
            <a:endParaRPr lang="en-US" sz="2000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6705600" cy="914400"/>
          </a:xfrm>
        </p:spPr>
        <p:txBody>
          <a:bodyPr/>
          <a:lstStyle/>
          <a:p>
            <a:pPr algn="l" defTabSz="457200" eaLnBrk="1" hangingPunct="1"/>
            <a:r>
              <a:rPr lang="en-US" sz="2400" dirty="0" smtClean="0">
                <a:solidFill>
                  <a:schemeClr val="tx1"/>
                </a:solidFill>
              </a:rPr>
              <a:t>When: 		Thursday, October 25, 5:30 - 7:30 PM</a:t>
            </a:r>
          </a:p>
          <a:p>
            <a:pPr algn="l" defTabSz="457200" eaLnBrk="1" hangingPunct="1"/>
            <a:r>
              <a:rPr lang="en-US" sz="2400" dirty="0" smtClean="0">
                <a:solidFill>
                  <a:schemeClr val="tx1"/>
                </a:solidFill>
              </a:rPr>
              <a:t>Where:	Hughes Hall, Room 307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3" descr="logosubpag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52400"/>
            <a:ext cx="3667125" cy="93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304800" y="129540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Where the Exciting Jobs Are</a:t>
            </a:r>
            <a:endParaRPr lang="en-US" sz="54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2055" name="Picture 6" descr="C:\Program Files\Microsoft Office\MEDIA\OFFICE12\Lines\BD14539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19200"/>
            <a:ext cx="85344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3400" y="4724400"/>
            <a:ext cx="8153400" cy="14478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Information and Communication Systems @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Gabelli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Co-sponsored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by: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Gabelli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Personal &amp; Professional Development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Center for Digital Transformation &amp; AIS </a:t>
            </a:r>
            <a:endParaRPr lang="en-US" sz="2400" b="1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150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ICS - Flexible </a:t>
            </a:r>
            <a:r>
              <a:rPr lang="en-US" sz="14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Skills for Career 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Development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We </a:t>
            </a:r>
            <a:r>
              <a:rPr lang="en-US" sz="1400" b="1" u="sng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build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and we </a:t>
            </a:r>
            <a:r>
              <a:rPr lang="en-US" sz="1400" b="1" u="sng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manage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business solutions</a:t>
            </a:r>
          </a:p>
          <a:p>
            <a:pPr algn="ctr" fontAlgn="auto">
              <a:spcBef>
                <a:spcPts val="150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524000" y="3124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Industry Speakers</a:t>
            </a: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2286000" y="6096000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Please </a:t>
            </a:r>
            <a:r>
              <a:rPr lang="en-US" b="1" dirty="0"/>
              <a:t>Sign-Up on </a:t>
            </a:r>
            <a:r>
              <a:rPr lang="en-US" b="1" dirty="0" smtClean="0"/>
              <a:t>Access  - Casual </a:t>
            </a:r>
            <a:r>
              <a:rPr lang="en-US" b="1" dirty="0"/>
              <a:t>Attire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" y="639633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Event Co-chairs:  Evan </a:t>
            </a:r>
            <a:r>
              <a:rPr lang="en-US" sz="1200" b="1" dirty="0" err="1" smtClean="0"/>
              <a:t>Katsamakas</a:t>
            </a:r>
            <a:r>
              <a:rPr lang="en-US" sz="1200" b="1" dirty="0" smtClean="0"/>
              <a:t>, ICS Area Chair (Katsamakas@fordham.edu)</a:t>
            </a:r>
          </a:p>
          <a:p>
            <a:pPr algn="ctr"/>
            <a:r>
              <a:rPr lang="en-US" sz="1200" b="1" dirty="0" smtClean="0"/>
              <a:t>Howard Kline, MICS Student Advisor (hkline@fordham.edu)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8305800" cy="4267200"/>
          </a:xfrm>
        </p:spPr>
        <p:txBody>
          <a:bodyPr/>
          <a:lstStyle/>
          <a:p>
            <a:pPr algn="l" defTabSz="457200" eaLnBrk="1" hangingPunct="1"/>
            <a:r>
              <a:rPr lang="en-US" b="1" dirty="0" smtClean="0">
                <a:solidFill>
                  <a:schemeClr val="tx1"/>
                </a:solidFill>
              </a:rPr>
              <a:t>                   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sz="2400" b="1" i="1" dirty="0" smtClean="0">
                <a:solidFill>
                  <a:schemeClr val="tx1"/>
                </a:solidFill>
              </a:rPr>
              <a:t>Program Agenda</a:t>
            </a:r>
          </a:p>
          <a:p>
            <a:pPr algn="l" defTabSz="457200" eaLnBrk="1" hangingPunct="1"/>
            <a:r>
              <a:rPr lang="en-US" sz="2400" b="1" dirty="0" smtClean="0">
                <a:solidFill>
                  <a:schemeClr val="tx1"/>
                </a:solidFill>
              </a:rPr>
              <a:t>Introduction (</a:t>
            </a:r>
            <a:r>
              <a:rPr lang="en-US" sz="2400" b="1" dirty="0" err="1" smtClean="0">
                <a:solidFill>
                  <a:schemeClr val="tx1"/>
                </a:solidFill>
              </a:rPr>
              <a:t>Ass’t</a:t>
            </a:r>
            <a:r>
              <a:rPr lang="en-US" sz="2400" b="1" dirty="0" smtClean="0">
                <a:solidFill>
                  <a:schemeClr val="tx1"/>
                </a:solidFill>
              </a:rPr>
              <a:t>. Dean, Mario </a:t>
            </a:r>
            <a:r>
              <a:rPr lang="en-US" sz="2400" b="1" dirty="0" err="1" smtClean="0">
                <a:solidFill>
                  <a:schemeClr val="tx1"/>
                </a:solidFill>
              </a:rPr>
              <a:t>DiFiore</a:t>
            </a:r>
            <a:r>
              <a:rPr lang="en-US" sz="2400" b="1" dirty="0" smtClean="0">
                <a:solidFill>
                  <a:schemeClr val="tx1"/>
                </a:solidFill>
              </a:rPr>
              <a:t>)        </a:t>
            </a:r>
            <a:r>
              <a:rPr lang="en-US" sz="2400" dirty="0" smtClean="0">
                <a:solidFill>
                  <a:schemeClr val="tx1"/>
                </a:solidFill>
              </a:rPr>
              <a:t>10  min   </a:t>
            </a:r>
          </a:p>
          <a:p>
            <a:pPr algn="l" defTabSz="457200" eaLnBrk="1" hangingPunct="1"/>
            <a:r>
              <a:rPr lang="en-US" sz="2400" b="1" dirty="0" smtClean="0">
                <a:solidFill>
                  <a:schemeClr val="tx1"/>
                </a:solidFill>
              </a:rPr>
              <a:t>Insights from Industry Speakers				   </a:t>
            </a:r>
            <a:r>
              <a:rPr lang="en-US" sz="2400" dirty="0" smtClean="0">
                <a:solidFill>
                  <a:schemeClr val="tx1"/>
                </a:solidFill>
              </a:rPr>
              <a:t>60  min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 defTabSz="457200" eaLnBrk="1" hangingPunct="1"/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</a:rPr>
              <a:t>AT&amp;T</a:t>
            </a:r>
            <a:r>
              <a:rPr lang="en-US" sz="2000" dirty="0" smtClean="0">
                <a:solidFill>
                  <a:schemeClr val="tx1"/>
                </a:solidFill>
              </a:rPr>
              <a:t> (Dominick </a:t>
            </a:r>
            <a:r>
              <a:rPr lang="en-US" sz="2000" dirty="0" err="1" smtClean="0">
                <a:solidFill>
                  <a:schemeClr val="tx1"/>
                </a:solidFill>
              </a:rPr>
              <a:t>Sampogna</a:t>
            </a:r>
            <a:r>
              <a:rPr lang="en-US" sz="2000" dirty="0" smtClean="0">
                <a:solidFill>
                  <a:schemeClr val="tx1"/>
                </a:solidFill>
              </a:rPr>
              <a:t>, Strategic Account Mgr.) </a:t>
            </a:r>
          </a:p>
          <a:p>
            <a:pPr algn="l" defTabSz="457200" eaLnBrk="1" hangingPunct="1"/>
            <a:r>
              <a:rPr lang="en-US" sz="2000" dirty="0" smtClean="0">
                <a:solidFill>
                  <a:schemeClr val="tx1"/>
                </a:solidFill>
              </a:rPr>
              <a:t>	  </a:t>
            </a:r>
            <a:r>
              <a:rPr lang="en-US" sz="2000" b="1" dirty="0" smtClean="0">
                <a:solidFill>
                  <a:schemeClr val="tx1"/>
                </a:solidFill>
              </a:rPr>
              <a:t>Accenture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(S. Michael </a:t>
            </a:r>
            <a:r>
              <a:rPr lang="en-US" sz="2000" dirty="0" err="1" smtClean="0">
                <a:solidFill>
                  <a:schemeClr val="tx1"/>
                </a:solidFill>
              </a:rPr>
              <a:t>Masih</a:t>
            </a:r>
            <a:r>
              <a:rPr lang="en-US" sz="2000" dirty="0" smtClean="0">
                <a:solidFill>
                  <a:schemeClr val="tx1"/>
                </a:solidFill>
              </a:rPr>
              <a:t>, Capital Markets)   </a:t>
            </a:r>
          </a:p>
          <a:p>
            <a:pPr algn="l" defTabSz="457200" eaLnBrk="1" hangingPunct="1"/>
            <a:r>
              <a:rPr lang="en-US" sz="2000" dirty="0" smtClean="0">
                <a:solidFill>
                  <a:schemeClr val="tx1"/>
                </a:solidFill>
              </a:rPr>
              <a:t>		   </a:t>
            </a:r>
            <a:r>
              <a:rPr lang="en-US" sz="2000" b="1" dirty="0" smtClean="0">
                <a:solidFill>
                  <a:schemeClr val="tx1"/>
                </a:solidFill>
              </a:rPr>
              <a:t>Hudson Valley Bank </a:t>
            </a:r>
            <a:r>
              <a:rPr lang="en-US" sz="2000" dirty="0" smtClean="0">
                <a:solidFill>
                  <a:schemeClr val="tx1"/>
                </a:solidFill>
              </a:rPr>
              <a:t>(Howard </a:t>
            </a:r>
            <a:r>
              <a:rPr lang="en-US" sz="2000" dirty="0" err="1" smtClean="0">
                <a:solidFill>
                  <a:schemeClr val="tx1"/>
                </a:solidFill>
              </a:rPr>
              <a:t>Bruck</a:t>
            </a:r>
            <a:r>
              <a:rPr lang="en-US" sz="2000" dirty="0" smtClean="0">
                <a:solidFill>
                  <a:schemeClr val="tx1"/>
                </a:solidFill>
              </a:rPr>
              <a:t>, CIO)</a:t>
            </a:r>
          </a:p>
          <a:p>
            <a:pPr algn="l" defTabSz="457200" eaLnBrk="1" hangingPunct="1"/>
            <a:r>
              <a:rPr lang="en-US" sz="2000" b="1" dirty="0" smtClean="0">
                <a:solidFill>
                  <a:schemeClr val="tx1"/>
                </a:solidFill>
              </a:rPr>
              <a:t>Internships &amp; Jobs Advice (Heather </a:t>
            </a:r>
            <a:r>
              <a:rPr lang="en-US" sz="2000" b="1" dirty="0" err="1" smtClean="0">
                <a:solidFill>
                  <a:schemeClr val="tx1"/>
                </a:solidFill>
              </a:rPr>
              <a:t>Krasna</a:t>
            </a:r>
            <a:r>
              <a:rPr lang="en-US" sz="2000" b="1" dirty="0" smtClean="0">
                <a:solidFill>
                  <a:schemeClr val="tx1"/>
                </a:solidFill>
              </a:rPr>
              <a:t>, Director)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20  min</a:t>
            </a:r>
          </a:p>
          <a:p>
            <a:pPr algn="l" defTabSz="457200" eaLnBrk="1" hangingPunct="1"/>
            <a:r>
              <a:rPr lang="en-US" sz="2400" b="1" dirty="0" smtClean="0">
                <a:solidFill>
                  <a:schemeClr val="tx1"/>
                </a:solidFill>
              </a:rPr>
              <a:t>Next </a:t>
            </a:r>
            <a:r>
              <a:rPr lang="en-US" sz="2400" b="1" dirty="0" smtClean="0">
                <a:solidFill>
                  <a:schemeClr val="tx1"/>
                </a:solidFill>
              </a:rPr>
              <a:t>steps (ICS Faculty)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         10  min</a:t>
            </a:r>
          </a:p>
          <a:p>
            <a:pPr algn="l" defTabSz="457200" eaLnBrk="1" hangingPunct="1"/>
            <a:r>
              <a:rPr lang="en-US" sz="2400" b="1" dirty="0" smtClean="0">
                <a:solidFill>
                  <a:schemeClr val="tx1"/>
                </a:solidFill>
              </a:rPr>
              <a:t>Q &amp; A and </a:t>
            </a:r>
            <a:r>
              <a:rPr lang="en-US" sz="2400" b="1" i="1" dirty="0" smtClean="0">
                <a:solidFill>
                  <a:schemeClr val="tx1"/>
                </a:solidFill>
              </a:rPr>
              <a:t>Networking </a:t>
            </a:r>
            <a:r>
              <a:rPr lang="en-US" sz="2400" b="1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20  min</a:t>
            </a:r>
          </a:p>
          <a:p>
            <a:pPr algn="l" defTabSz="457200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defTabSz="457200" eaLnBrk="1" hangingPunct="1"/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3" descr="logosubpag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52400"/>
            <a:ext cx="3667125" cy="93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304800" y="128647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Where the Exciting Jobs Are</a:t>
            </a:r>
            <a:endParaRPr lang="en-US" sz="54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2055" name="Picture 6" descr="C:\Program Files\Microsoft Office\MEDIA\OFFICE12\Lines\BD14539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19200"/>
            <a:ext cx="85344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624393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Event Co-chairs:  Evan </a:t>
            </a:r>
            <a:r>
              <a:rPr lang="en-US" sz="1200" b="1" dirty="0" err="1" smtClean="0"/>
              <a:t>Katsamakas</a:t>
            </a:r>
            <a:r>
              <a:rPr lang="en-US" sz="1200" b="1" dirty="0" smtClean="0"/>
              <a:t>, ICS Area Chair (Katsamakas@fordham.edu)</a:t>
            </a:r>
          </a:p>
          <a:p>
            <a:pPr algn="ctr"/>
            <a:r>
              <a:rPr lang="en-US" sz="1200" b="1" dirty="0" smtClean="0"/>
              <a:t>Howard Kline, MICS Student Advisor (hkline@fordham.edu)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118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Dominick Sampogna– AT &amp; T                                                                  S. Michael Masih – Accenture                      Howard Bruck – Hudson Valley Bank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</dc:creator>
  <cp:lastModifiedBy>Fordham University</cp:lastModifiedBy>
  <cp:revision>58</cp:revision>
  <dcterms:created xsi:type="dcterms:W3CDTF">2008-03-08T18:06:54Z</dcterms:created>
  <dcterms:modified xsi:type="dcterms:W3CDTF">2012-10-03T23:16:46Z</dcterms:modified>
</cp:coreProperties>
</file>